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4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5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  <p:sldMasterId id="2147483776" r:id="rId2"/>
    <p:sldMasterId id="2147483810" r:id="rId3"/>
    <p:sldMasterId id="2147483742" r:id="rId4"/>
    <p:sldMasterId id="2147483759" r:id="rId5"/>
    <p:sldMasterId id="2147483793" r:id="rId6"/>
  </p:sldMasterIdLst>
  <p:notesMasterIdLst>
    <p:notesMasterId r:id="rId196"/>
  </p:notesMasterIdLst>
  <p:sldIdLst>
    <p:sldId id="378" r:id="rId7"/>
    <p:sldId id="264" r:id="rId8"/>
    <p:sldId id="375" r:id="rId9"/>
    <p:sldId id="376" r:id="rId10"/>
    <p:sldId id="377" r:id="rId11"/>
    <p:sldId id="257" r:id="rId12"/>
    <p:sldId id="258" r:id="rId13"/>
    <p:sldId id="261" r:id="rId14"/>
    <p:sldId id="259" r:id="rId15"/>
    <p:sldId id="260" r:id="rId16"/>
    <p:sldId id="262" r:id="rId17"/>
    <p:sldId id="263" r:id="rId18"/>
    <p:sldId id="267" r:id="rId19"/>
    <p:sldId id="265" r:id="rId20"/>
    <p:sldId id="266" r:id="rId21"/>
    <p:sldId id="290" r:id="rId22"/>
    <p:sldId id="283" r:id="rId23"/>
    <p:sldId id="284" r:id="rId24"/>
    <p:sldId id="285" r:id="rId25"/>
    <p:sldId id="286" r:id="rId26"/>
    <p:sldId id="287" r:id="rId27"/>
    <p:sldId id="288" r:id="rId28"/>
    <p:sldId id="269" r:id="rId29"/>
    <p:sldId id="271" r:id="rId30"/>
    <p:sldId id="270" r:id="rId31"/>
    <p:sldId id="310" r:id="rId32"/>
    <p:sldId id="289" r:id="rId33"/>
    <p:sldId id="272" r:id="rId34"/>
    <p:sldId id="406" r:id="rId35"/>
    <p:sldId id="273" r:id="rId36"/>
    <p:sldId id="274" r:id="rId37"/>
    <p:sldId id="275" r:id="rId38"/>
    <p:sldId id="276" r:id="rId39"/>
    <p:sldId id="277" r:id="rId40"/>
    <p:sldId id="278" r:id="rId41"/>
    <p:sldId id="279" r:id="rId42"/>
    <p:sldId id="280" r:id="rId43"/>
    <p:sldId id="281" r:id="rId44"/>
    <p:sldId id="282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9" r:id="rId61"/>
    <p:sldId id="308" r:id="rId62"/>
    <p:sldId id="373" r:id="rId63"/>
    <p:sldId id="311" r:id="rId64"/>
    <p:sldId id="312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407" r:id="rId83"/>
    <p:sldId id="408" r:id="rId84"/>
    <p:sldId id="409" r:id="rId85"/>
    <p:sldId id="410" r:id="rId86"/>
    <p:sldId id="411" r:id="rId87"/>
    <p:sldId id="412" r:id="rId88"/>
    <p:sldId id="363" r:id="rId89"/>
    <p:sldId id="364" r:id="rId90"/>
    <p:sldId id="367" r:id="rId91"/>
    <p:sldId id="368" r:id="rId92"/>
    <p:sldId id="369" r:id="rId93"/>
    <p:sldId id="370" r:id="rId94"/>
    <p:sldId id="332" r:id="rId95"/>
    <p:sldId id="334" r:id="rId96"/>
    <p:sldId id="336" r:id="rId97"/>
    <p:sldId id="371" r:id="rId98"/>
    <p:sldId id="372" r:id="rId99"/>
    <p:sldId id="337" r:id="rId100"/>
    <p:sldId id="338" r:id="rId101"/>
    <p:sldId id="401" r:id="rId102"/>
    <p:sldId id="402" r:id="rId103"/>
    <p:sldId id="403" r:id="rId104"/>
    <p:sldId id="404" r:id="rId105"/>
    <p:sldId id="339" r:id="rId106"/>
    <p:sldId id="340" r:id="rId107"/>
    <p:sldId id="351" r:id="rId108"/>
    <p:sldId id="352" r:id="rId109"/>
    <p:sldId id="341" r:id="rId110"/>
    <p:sldId id="343" r:id="rId111"/>
    <p:sldId id="344" r:id="rId112"/>
    <p:sldId id="391" r:id="rId113"/>
    <p:sldId id="345" r:id="rId114"/>
    <p:sldId id="346" r:id="rId115"/>
    <p:sldId id="347" r:id="rId116"/>
    <p:sldId id="349" r:id="rId117"/>
    <p:sldId id="356" r:id="rId118"/>
    <p:sldId id="357" r:id="rId119"/>
    <p:sldId id="358" r:id="rId120"/>
    <p:sldId id="359" r:id="rId121"/>
    <p:sldId id="360" r:id="rId122"/>
    <p:sldId id="380" r:id="rId123"/>
    <p:sldId id="379" r:id="rId124"/>
    <p:sldId id="350" r:id="rId125"/>
    <p:sldId id="353" r:id="rId126"/>
    <p:sldId id="354" r:id="rId127"/>
    <p:sldId id="355" r:id="rId128"/>
    <p:sldId id="361" r:id="rId129"/>
    <p:sldId id="381" r:id="rId130"/>
    <p:sldId id="362" r:id="rId131"/>
    <p:sldId id="382" r:id="rId132"/>
    <p:sldId id="383" r:id="rId133"/>
    <p:sldId id="384" r:id="rId134"/>
    <p:sldId id="385" r:id="rId135"/>
    <p:sldId id="390" r:id="rId136"/>
    <p:sldId id="386" r:id="rId137"/>
    <p:sldId id="387" r:id="rId138"/>
    <p:sldId id="388" r:id="rId139"/>
    <p:sldId id="389" r:id="rId140"/>
    <p:sldId id="396" r:id="rId141"/>
    <p:sldId id="392" r:id="rId142"/>
    <p:sldId id="413" r:id="rId143"/>
    <p:sldId id="414" r:id="rId144"/>
    <p:sldId id="415" r:id="rId145"/>
    <p:sldId id="416" r:id="rId146"/>
    <p:sldId id="417" r:id="rId147"/>
    <p:sldId id="418" r:id="rId148"/>
    <p:sldId id="419" r:id="rId149"/>
    <p:sldId id="393" r:id="rId150"/>
    <p:sldId id="394" r:id="rId151"/>
    <p:sldId id="395" r:id="rId152"/>
    <p:sldId id="397" r:id="rId153"/>
    <p:sldId id="398" r:id="rId154"/>
    <p:sldId id="399" r:id="rId155"/>
    <p:sldId id="400" r:id="rId156"/>
    <p:sldId id="374" r:id="rId157"/>
    <p:sldId id="420" r:id="rId158"/>
    <p:sldId id="421" r:id="rId159"/>
    <p:sldId id="422" r:id="rId160"/>
    <p:sldId id="423" r:id="rId161"/>
    <p:sldId id="425" r:id="rId162"/>
    <p:sldId id="426" r:id="rId163"/>
    <p:sldId id="427" r:id="rId164"/>
    <p:sldId id="428" r:id="rId165"/>
    <p:sldId id="429" r:id="rId166"/>
    <p:sldId id="430" r:id="rId167"/>
    <p:sldId id="431" r:id="rId168"/>
    <p:sldId id="432" r:id="rId169"/>
    <p:sldId id="433" r:id="rId170"/>
    <p:sldId id="434" r:id="rId171"/>
    <p:sldId id="435" r:id="rId172"/>
    <p:sldId id="437" r:id="rId173"/>
    <p:sldId id="438" r:id="rId174"/>
    <p:sldId id="440" r:id="rId175"/>
    <p:sldId id="441" r:id="rId176"/>
    <p:sldId id="442" r:id="rId177"/>
    <p:sldId id="443" r:id="rId178"/>
    <p:sldId id="444" r:id="rId179"/>
    <p:sldId id="445" r:id="rId180"/>
    <p:sldId id="446" r:id="rId181"/>
    <p:sldId id="447" r:id="rId182"/>
    <p:sldId id="448" r:id="rId183"/>
    <p:sldId id="449" r:id="rId184"/>
    <p:sldId id="450" r:id="rId185"/>
    <p:sldId id="451" r:id="rId186"/>
    <p:sldId id="452" r:id="rId187"/>
    <p:sldId id="453" r:id="rId188"/>
    <p:sldId id="459" r:id="rId189"/>
    <p:sldId id="460" r:id="rId190"/>
    <p:sldId id="461" r:id="rId191"/>
    <p:sldId id="462" r:id="rId192"/>
    <p:sldId id="465" r:id="rId193"/>
    <p:sldId id="463" r:id="rId194"/>
    <p:sldId id="464" r:id="rId19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y Revzin" initials="BR" lastIdx="1" clrIdx="0">
    <p:extLst>
      <p:ext uri="{19B8F6BF-5375-455C-9EA6-DF929625EA0E}">
        <p15:presenceInfo xmlns:p15="http://schemas.microsoft.com/office/powerpoint/2012/main" userId="281c6b04d751b76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7" autoAdjust="0"/>
    <p:restoredTop sz="80275" autoAdjust="0"/>
  </p:normalViewPr>
  <p:slideViewPr>
    <p:cSldViewPr snapToGrid="0">
      <p:cViewPr varScale="1">
        <p:scale>
          <a:sx n="131" d="100"/>
          <a:sy n="131" d="100"/>
        </p:scale>
        <p:origin x="168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1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63" Type="http://schemas.openxmlformats.org/officeDocument/2006/relationships/slide" Target="slides/slide57.xml"/><Relationship Id="rId84" Type="http://schemas.openxmlformats.org/officeDocument/2006/relationships/slide" Target="slides/slide78.xml"/><Relationship Id="rId138" Type="http://schemas.openxmlformats.org/officeDocument/2006/relationships/slide" Target="slides/slide132.xml"/><Relationship Id="rId159" Type="http://schemas.openxmlformats.org/officeDocument/2006/relationships/slide" Target="slides/slide153.xml"/><Relationship Id="rId170" Type="http://schemas.openxmlformats.org/officeDocument/2006/relationships/slide" Target="slides/slide164.xml"/><Relationship Id="rId191" Type="http://schemas.openxmlformats.org/officeDocument/2006/relationships/slide" Target="slides/slide185.xml"/><Relationship Id="rId196" Type="http://schemas.openxmlformats.org/officeDocument/2006/relationships/notesMaster" Target="notesMasters/notesMaster1.xml"/><Relationship Id="rId200" Type="http://schemas.openxmlformats.org/officeDocument/2006/relationships/theme" Target="theme/theme1.xml"/><Relationship Id="rId16" Type="http://schemas.openxmlformats.org/officeDocument/2006/relationships/slide" Target="slides/slide10.xml"/><Relationship Id="rId107" Type="http://schemas.openxmlformats.org/officeDocument/2006/relationships/slide" Target="slides/slide101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123" Type="http://schemas.openxmlformats.org/officeDocument/2006/relationships/slide" Target="slides/slide117.xml"/><Relationship Id="rId128" Type="http://schemas.openxmlformats.org/officeDocument/2006/relationships/slide" Target="slides/slide122.xml"/><Relationship Id="rId144" Type="http://schemas.openxmlformats.org/officeDocument/2006/relationships/slide" Target="slides/slide138.xml"/><Relationship Id="rId149" Type="http://schemas.openxmlformats.org/officeDocument/2006/relationships/slide" Target="slides/slide143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160" Type="http://schemas.openxmlformats.org/officeDocument/2006/relationships/slide" Target="slides/slide154.xml"/><Relationship Id="rId165" Type="http://schemas.openxmlformats.org/officeDocument/2006/relationships/slide" Target="slides/slide159.xml"/><Relationship Id="rId181" Type="http://schemas.openxmlformats.org/officeDocument/2006/relationships/slide" Target="slides/slide175.xml"/><Relationship Id="rId186" Type="http://schemas.openxmlformats.org/officeDocument/2006/relationships/slide" Target="slides/slide180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113" Type="http://schemas.openxmlformats.org/officeDocument/2006/relationships/slide" Target="slides/slide107.xml"/><Relationship Id="rId118" Type="http://schemas.openxmlformats.org/officeDocument/2006/relationships/slide" Target="slides/slide112.xml"/><Relationship Id="rId134" Type="http://schemas.openxmlformats.org/officeDocument/2006/relationships/slide" Target="slides/slide128.xml"/><Relationship Id="rId139" Type="http://schemas.openxmlformats.org/officeDocument/2006/relationships/slide" Target="slides/slide133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50" Type="http://schemas.openxmlformats.org/officeDocument/2006/relationships/slide" Target="slides/slide144.xml"/><Relationship Id="rId155" Type="http://schemas.openxmlformats.org/officeDocument/2006/relationships/slide" Target="slides/slide149.xml"/><Relationship Id="rId171" Type="http://schemas.openxmlformats.org/officeDocument/2006/relationships/slide" Target="slides/slide165.xml"/><Relationship Id="rId176" Type="http://schemas.openxmlformats.org/officeDocument/2006/relationships/slide" Target="slides/slide170.xml"/><Relationship Id="rId192" Type="http://schemas.openxmlformats.org/officeDocument/2006/relationships/slide" Target="slides/slide186.xml"/><Relationship Id="rId197" Type="http://schemas.openxmlformats.org/officeDocument/2006/relationships/commentAuthors" Target="commentAuthors.xml"/><Relationship Id="rId201" Type="http://schemas.openxmlformats.org/officeDocument/2006/relationships/tableStyles" Target="tableStyles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slide" Target="slides/slide97.xml"/><Relationship Id="rId108" Type="http://schemas.openxmlformats.org/officeDocument/2006/relationships/slide" Target="slides/slide102.xml"/><Relationship Id="rId124" Type="http://schemas.openxmlformats.org/officeDocument/2006/relationships/slide" Target="slides/slide118.xml"/><Relationship Id="rId129" Type="http://schemas.openxmlformats.org/officeDocument/2006/relationships/slide" Target="slides/slide123.xml"/><Relationship Id="rId54" Type="http://schemas.openxmlformats.org/officeDocument/2006/relationships/slide" Target="slides/slide48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40" Type="http://schemas.openxmlformats.org/officeDocument/2006/relationships/slide" Target="slides/slide134.xml"/><Relationship Id="rId145" Type="http://schemas.openxmlformats.org/officeDocument/2006/relationships/slide" Target="slides/slide139.xml"/><Relationship Id="rId161" Type="http://schemas.openxmlformats.org/officeDocument/2006/relationships/slide" Target="slides/slide155.xml"/><Relationship Id="rId166" Type="http://schemas.openxmlformats.org/officeDocument/2006/relationships/slide" Target="slides/slide160.xml"/><Relationship Id="rId182" Type="http://schemas.openxmlformats.org/officeDocument/2006/relationships/slide" Target="slides/slide176.xml"/><Relationship Id="rId187" Type="http://schemas.openxmlformats.org/officeDocument/2006/relationships/slide" Target="slides/slide18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49" Type="http://schemas.openxmlformats.org/officeDocument/2006/relationships/slide" Target="slides/slide43.xml"/><Relationship Id="rId114" Type="http://schemas.openxmlformats.org/officeDocument/2006/relationships/slide" Target="slides/slide108.xml"/><Relationship Id="rId119" Type="http://schemas.openxmlformats.org/officeDocument/2006/relationships/slide" Target="slides/slide113.xml"/><Relationship Id="rId44" Type="http://schemas.openxmlformats.org/officeDocument/2006/relationships/slide" Target="slides/slide38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130" Type="http://schemas.openxmlformats.org/officeDocument/2006/relationships/slide" Target="slides/slide124.xml"/><Relationship Id="rId135" Type="http://schemas.openxmlformats.org/officeDocument/2006/relationships/slide" Target="slides/slide129.xml"/><Relationship Id="rId151" Type="http://schemas.openxmlformats.org/officeDocument/2006/relationships/slide" Target="slides/slide145.xml"/><Relationship Id="rId156" Type="http://schemas.openxmlformats.org/officeDocument/2006/relationships/slide" Target="slides/slide150.xml"/><Relationship Id="rId177" Type="http://schemas.openxmlformats.org/officeDocument/2006/relationships/slide" Target="slides/slide171.xml"/><Relationship Id="rId198" Type="http://schemas.openxmlformats.org/officeDocument/2006/relationships/presProps" Target="presProps.xml"/><Relationship Id="rId172" Type="http://schemas.openxmlformats.org/officeDocument/2006/relationships/slide" Target="slides/slide166.xml"/><Relationship Id="rId193" Type="http://schemas.openxmlformats.org/officeDocument/2006/relationships/slide" Target="slides/slide187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slide" Target="slides/slide10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slide" Target="slides/slide98.xml"/><Relationship Id="rId120" Type="http://schemas.openxmlformats.org/officeDocument/2006/relationships/slide" Target="slides/slide114.xml"/><Relationship Id="rId125" Type="http://schemas.openxmlformats.org/officeDocument/2006/relationships/slide" Target="slides/slide119.xml"/><Relationship Id="rId141" Type="http://schemas.openxmlformats.org/officeDocument/2006/relationships/slide" Target="slides/slide135.xml"/><Relationship Id="rId146" Type="http://schemas.openxmlformats.org/officeDocument/2006/relationships/slide" Target="slides/slide140.xml"/><Relationship Id="rId167" Type="http://schemas.openxmlformats.org/officeDocument/2006/relationships/slide" Target="slides/slide161.xml"/><Relationship Id="rId188" Type="http://schemas.openxmlformats.org/officeDocument/2006/relationships/slide" Target="slides/slide182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162" Type="http://schemas.openxmlformats.org/officeDocument/2006/relationships/slide" Target="slides/slide156.xml"/><Relationship Id="rId183" Type="http://schemas.openxmlformats.org/officeDocument/2006/relationships/slide" Target="slides/slide17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openxmlformats.org/officeDocument/2006/relationships/slide" Target="slides/slide104.xml"/><Relationship Id="rId115" Type="http://schemas.openxmlformats.org/officeDocument/2006/relationships/slide" Target="slides/slide109.xml"/><Relationship Id="rId131" Type="http://schemas.openxmlformats.org/officeDocument/2006/relationships/slide" Target="slides/slide125.xml"/><Relationship Id="rId136" Type="http://schemas.openxmlformats.org/officeDocument/2006/relationships/slide" Target="slides/slide130.xml"/><Relationship Id="rId157" Type="http://schemas.openxmlformats.org/officeDocument/2006/relationships/slide" Target="slides/slide151.xml"/><Relationship Id="rId178" Type="http://schemas.openxmlformats.org/officeDocument/2006/relationships/slide" Target="slides/slide172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52" Type="http://schemas.openxmlformats.org/officeDocument/2006/relationships/slide" Target="slides/slide146.xml"/><Relationship Id="rId173" Type="http://schemas.openxmlformats.org/officeDocument/2006/relationships/slide" Target="slides/slide167.xml"/><Relationship Id="rId194" Type="http://schemas.openxmlformats.org/officeDocument/2006/relationships/slide" Target="slides/slide188.xml"/><Relationship Id="rId199" Type="http://schemas.openxmlformats.org/officeDocument/2006/relationships/viewProps" Target="viewProp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slide" Target="slides/slide99.xml"/><Relationship Id="rId126" Type="http://schemas.openxmlformats.org/officeDocument/2006/relationships/slide" Target="slides/slide120.xml"/><Relationship Id="rId147" Type="http://schemas.openxmlformats.org/officeDocument/2006/relationships/slide" Target="slides/slide141.xml"/><Relationship Id="rId168" Type="http://schemas.openxmlformats.org/officeDocument/2006/relationships/slide" Target="slides/slide162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121" Type="http://schemas.openxmlformats.org/officeDocument/2006/relationships/slide" Target="slides/slide115.xml"/><Relationship Id="rId142" Type="http://schemas.openxmlformats.org/officeDocument/2006/relationships/slide" Target="slides/slide136.xml"/><Relationship Id="rId163" Type="http://schemas.openxmlformats.org/officeDocument/2006/relationships/slide" Target="slides/slide157.xml"/><Relationship Id="rId184" Type="http://schemas.openxmlformats.org/officeDocument/2006/relationships/slide" Target="slides/slide178.xml"/><Relationship Id="rId189" Type="http://schemas.openxmlformats.org/officeDocument/2006/relationships/slide" Target="slides/slide183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116" Type="http://schemas.openxmlformats.org/officeDocument/2006/relationships/slide" Target="slides/slide110.xml"/><Relationship Id="rId137" Type="http://schemas.openxmlformats.org/officeDocument/2006/relationships/slide" Target="slides/slide131.xml"/><Relationship Id="rId158" Type="http://schemas.openxmlformats.org/officeDocument/2006/relationships/slide" Target="slides/slide152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62" Type="http://schemas.openxmlformats.org/officeDocument/2006/relationships/slide" Target="slides/slide56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111" Type="http://schemas.openxmlformats.org/officeDocument/2006/relationships/slide" Target="slides/slide105.xml"/><Relationship Id="rId132" Type="http://schemas.openxmlformats.org/officeDocument/2006/relationships/slide" Target="slides/slide126.xml"/><Relationship Id="rId153" Type="http://schemas.openxmlformats.org/officeDocument/2006/relationships/slide" Target="slides/slide147.xml"/><Relationship Id="rId174" Type="http://schemas.openxmlformats.org/officeDocument/2006/relationships/slide" Target="slides/slide168.xml"/><Relationship Id="rId179" Type="http://schemas.openxmlformats.org/officeDocument/2006/relationships/slide" Target="slides/slide173.xml"/><Relationship Id="rId195" Type="http://schemas.openxmlformats.org/officeDocument/2006/relationships/slide" Target="slides/slide189.xml"/><Relationship Id="rId190" Type="http://schemas.openxmlformats.org/officeDocument/2006/relationships/slide" Target="slides/slide184.xml"/><Relationship Id="rId15" Type="http://schemas.openxmlformats.org/officeDocument/2006/relationships/slide" Target="slides/slide9.xml"/><Relationship Id="rId36" Type="http://schemas.openxmlformats.org/officeDocument/2006/relationships/slide" Target="slides/slide30.xml"/><Relationship Id="rId57" Type="http://schemas.openxmlformats.org/officeDocument/2006/relationships/slide" Target="slides/slide51.xml"/><Relationship Id="rId106" Type="http://schemas.openxmlformats.org/officeDocument/2006/relationships/slide" Target="slides/slide100.xml"/><Relationship Id="rId127" Type="http://schemas.openxmlformats.org/officeDocument/2006/relationships/slide" Target="slides/slide12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52" Type="http://schemas.openxmlformats.org/officeDocument/2006/relationships/slide" Target="slides/slide46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122" Type="http://schemas.openxmlformats.org/officeDocument/2006/relationships/slide" Target="slides/slide116.xml"/><Relationship Id="rId143" Type="http://schemas.openxmlformats.org/officeDocument/2006/relationships/slide" Target="slides/slide137.xml"/><Relationship Id="rId148" Type="http://schemas.openxmlformats.org/officeDocument/2006/relationships/slide" Target="slides/slide142.xml"/><Relationship Id="rId164" Type="http://schemas.openxmlformats.org/officeDocument/2006/relationships/slide" Target="slides/slide158.xml"/><Relationship Id="rId169" Type="http://schemas.openxmlformats.org/officeDocument/2006/relationships/slide" Target="slides/slide163.xml"/><Relationship Id="rId185" Type="http://schemas.openxmlformats.org/officeDocument/2006/relationships/slide" Target="slides/slide179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80" Type="http://schemas.openxmlformats.org/officeDocument/2006/relationships/slide" Target="slides/slide174.xml"/><Relationship Id="rId26" Type="http://schemas.openxmlformats.org/officeDocument/2006/relationships/slide" Target="slides/slide20.xml"/><Relationship Id="rId47" Type="http://schemas.openxmlformats.org/officeDocument/2006/relationships/slide" Target="slides/slide41.xml"/><Relationship Id="rId68" Type="http://schemas.openxmlformats.org/officeDocument/2006/relationships/slide" Target="slides/slide62.xml"/><Relationship Id="rId89" Type="http://schemas.openxmlformats.org/officeDocument/2006/relationships/slide" Target="slides/slide83.xml"/><Relationship Id="rId112" Type="http://schemas.openxmlformats.org/officeDocument/2006/relationships/slide" Target="slides/slide106.xml"/><Relationship Id="rId133" Type="http://schemas.openxmlformats.org/officeDocument/2006/relationships/slide" Target="slides/slide127.xml"/><Relationship Id="rId154" Type="http://schemas.openxmlformats.org/officeDocument/2006/relationships/slide" Target="slides/slide148.xml"/><Relationship Id="rId175" Type="http://schemas.openxmlformats.org/officeDocument/2006/relationships/slide" Target="slides/slide169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8T13:28:16.339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1446F1-838B-4D21-863D-D72408E168C9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8E916A-5CB8-4663-A7B1-24E51610B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973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dirty="0"/>
              <a:t>Jump is a global trading firm committed to world class research &amp; development. Our focus is to be the best trading firm in the world across all asset classes and all time horizons (not just HFT!). </a:t>
            </a:r>
            <a:r>
              <a:rPr lang="en-US" sz="1100"/>
              <a:t>We design, develop</a:t>
            </a:r>
            <a:r>
              <a:rPr lang="en-US" sz="1100" dirty="0"/>
              <a:t>, and deploy technologies that are at the leading edges of the field, fund start-ups across industries, and partner with leading global research organizations and universities to solve problems. </a:t>
            </a:r>
          </a:p>
          <a:p>
            <a:endParaRPr lang="en-US" sz="1100" dirty="0"/>
          </a:p>
          <a:p>
            <a:r>
              <a:rPr lang="en-US" sz="1100" dirty="0"/>
              <a:t>We are always looking to add talented engineers to a variety of teams and have a great mix of experience across different industries. Feel free to check out our LinkedIn page for open roles and reach out with any questions.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603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Bidirectional, if the underlying range is common, we want to support counting back from the end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640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Const or non-const sentinel needs to be comparable to a const or non-const iterator, if the underlying types are so comparable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62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with filter is… how do you make begin()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60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Andrei </a:t>
            </a:r>
            <a:r>
              <a:rPr lang="en-US" dirty="0" err="1"/>
              <a:t>Alexandrescu</a:t>
            </a:r>
            <a:r>
              <a:rPr lang="en-US" dirty="0"/>
              <a:t> 2009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231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Notably, there’s no un-</a:t>
            </a:r>
            <a:r>
              <a:rPr lang="en-US" dirty="0" err="1"/>
              <a:t>popFront</a:t>
            </a:r>
            <a:r>
              <a:rPr lang="en-US" dirty="0"/>
              <a:t> or un-</a:t>
            </a:r>
            <a:r>
              <a:rPr lang="en-US" dirty="0" err="1"/>
              <a:t>popBack</a:t>
            </a:r>
            <a:r>
              <a:rPr lang="en-US" dirty="0"/>
              <a:t>.</a:t>
            </a:r>
          </a:p>
          <a:p>
            <a:r>
              <a:rPr lang="en-US" dirty="0"/>
              <a:t>Ranges can only shrink.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81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problem: how do we make sure we get the first element</a:t>
            </a:r>
          </a:p>
          <a:p>
            <a:endParaRPr lang="en-US" dirty="0"/>
          </a:p>
          <a:p>
            <a:r>
              <a:rPr lang="en-US" dirty="0"/>
              <a:t>C++ had one entry point (begin), D has three…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989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raw loops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793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Algorithms in C++ return iterators, Algorithms in D return Ranges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851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aspect of C++: any pair of iterators denotes a range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0356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51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Spaceship (the equality parts)</a:t>
            </a:r>
          </a:p>
          <a:p>
            <a:r>
              <a:rPr lang="en-US" dirty="0"/>
              <a:t>Pack expansion in lambda </a:t>
            </a:r>
            <a:r>
              <a:rPr lang="en-US" dirty="0" err="1"/>
              <a:t>init</a:t>
            </a:r>
            <a:r>
              <a:rPr lang="en-US" dirty="0"/>
              <a:t>-capture</a:t>
            </a:r>
          </a:p>
          <a:p>
            <a:r>
              <a:rPr lang="en-US" dirty="0"/>
              <a:t>Explicit(bool)</a:t>
            </a:r>
          </a:p>
          <a:p>
            <a:r>
              <a:rPr lang="en-US" dirty="0"/>
              <a:t>Conditionally trivial special member functions</a:t>
            </a:r>
          </a:p>
          <a:p>
            <a:endParaRPr lang="en-US" dirty="0"/>
          </a:p>
          <a:p>
            <a:r>
              <a:rPr lang="en-US" dirty="0"/>
              <a:t>Hopefully coming soon to a C++ near you</a:t>
            </a:r>
          </a:p>
          <a:p>
            <a:endParaRPr lang="en-US" dirty="0"/>
          </a:p>
          <a:p>
            <a:r>
              <a:rPr lang="en-US" dirty="0"/>
              <a:t>My life-mascot Hannah, who is my avatar across social media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449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557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668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6387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851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__next__ throws when it’s done, so we can just infinite 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1632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this condition is just… not </a:t>
            </a:r>
            <a:r>
              <a:rPr lang="en-US" dirty="0" err="1"/>
              <a:t>hasNext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1474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then reduce to take()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0416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Rather than having to pay for </a:t>
            </a:r>
            <a:r>
              <a:rPr lang="en-US" dirty="0" err="1"/>
              <a:t>hasNext</a:t>
            </a:r>
            <a:r>
              <a:rPr lang="en-US" dirty="0"/>
              <a:t>() in *every* algorithm, we can leave it up to the user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743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other languages this is often called </a:t>
            </a:r>
            <a:r>
              <a:rPr lang="en-US" dirty="0" err="1"/>
              <a:t>partitionBy</a:t>
            </a:r>
            <a:r>
              <a:rPr lang="en-US" dirty="0"/>
              <a:t>, </a:t>
            </a:r>
            <a:r>
              <a:rPr lang="en-US" dirty="0" err="1"/>
              <a:t>groupBy</a:t>
            </a:r>
            <a:r>
              <a:rPr lang="en-US" dirty="0"/>
              <a:t> or </a:t>
            </a:r>
            <a:r>
              <a:rPr lang="en-US" dirty="0" err="1"/>
              <a:t>sliceWhen</a:t>
            </a:r>
            <a:r>
              <a:rPr lang="en-US" dirty="0"/>
              <a:t>.  Or </a:t>
            </a:r>
            <a:r>
              <a:rPr lang="en-US" dirty="0" err="1"/>
              <a:t>chunkBy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Note that unary can be implemented in terms of binary, but not vice versa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110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other languages this is often called </a:t>
            </a:r>
            <a:r>
              <a:rPr lang="en-US" dirty="0" err="1"/>
              <a:t>partitionBy</a:t>
            </a:r>
            <a:r>
              <a:rPr lang="en-US" dirty="0"/>
              <a:t>, </a:t>
            </a:r>
            <a:r>
              <a:rPr lang="en-US" dirty="0" err="1"/>
              <a:t>groupBy</a:t>
            </a:r>
            <a:r>
              <a:rPr lang="en-US" dirty="0"/>
              <a:t> or </a:t>
            </a:r>
            <a:r>
              <a:rPr lang="en-US" dirty="0" err="1"/>
              <a:t>sliceWhen</a:t>
            </a:r>
            <a:r>
              <a:rPr lang="en-US" dirty="0"/>
              <a:t>.  Or </a:t>
            </a:r>
            <a:r>
              <a:rPr lang="en-US" dirty="0" err="1"/>
              <a:t>chunkBy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Note that unary can be implemented in terms of binary, but not vice versa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414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Avid swimming fan</a:t>
            </a:r>
          </a:p>
          <a:p>
            <a:endParaRPr lang="en-US" dirty="0"/>
          </a:p>
          <a:p>
            <a:r>
              <a:rPr lang="en-US" dirty="0"/>
              <a:t>Write data articles for </a:t>
            </a:r>
            <a:r>
              <a:rPr lang="en-US" dirty="0" err="1"/>
              <a:t>SwimSwam</a:t>
            </a:r>
            <a:r>
              <a:rPr lang="en-US" dirty="0"/>
              <a:t>, the premiere swimming news organization</a:t>
            </a:r>
          </a:p>
          <a:p>
            <a:endParaRPr lang="en-US" dirty="0"/>
          </a:p>
          <a:p>
            <a:r>
              <a:rPr lang="en-US" dirty="0"/>
              <a:t>Analysis for DC Trident, a professional swim team in the International Swim League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7136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other languages this is often called </a:t>
            </a:r>
            <a:r>
              <a:rPr lang="en-US" dirty="0" err="1"/>
              <a:t>partitionBy</a:t>
            </a:r>
            <a:r>
              <a:rPr lang="en-US" dirty="0"/>
              <a:t>, </a:t>
            </a:r>
            <a:r>
              <a:rPr lang="en-US" dirty="0" err="1"/>
              <a:t>groupBy</a:t>
            </a:r>
            <a:r>
              <a:rPr lang="en-US" dirty="0"/>
              <a:t> or </a:t>
            </a:r>
            <a:r>
              <a:rPr lang="en-US" dirty="0" err="1"/>
              <a:t>sliceWhen</a:t>
            </a:r>
            <a:r>
              <a:rPr lang="en-US" dirty="0"/>
              <a:t>.  Or </a:t>
            </a:r>
            <a:r>
              <a:rPr lang="en-US" dirty="0" err="1"/>
              <a:t>chunkBy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Note that unary can be implemented in terms of binary, but not vice versa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1199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other languages this is often called </a:t>
            </a:r>
            <a:r>
              <a:rPr lang="en-US" dirty="0" err="1"/>
              <a:t>partitionBy</a:t>
            </a:r>
            <a:r>
              <a:rPr lang="en-US" dirty="0"/>
              <a:t>, </a:t>
            </a:r>
            <a:r>
              <a:rPr lang="en-US" dirty="0" err="1"/>
              <a:t>groupBy</a:t>
            </a:r>
            <a:r>
              <a:rPr lang="en-US" dirty="0"/>
              <a:t> or </a:t>
            </a:r>
            <a:r>
              <a:rPr lang="en-US" dirty="0" err="1"/>
              <a:t>sliceWhen</a:t>
            </a:r>
            <a:r>
              <a:rPr lang="en-US" dirty="0"/>
              <a:t>.  Or </a:t>
            </a:r>
            <a:r>
              <a:rPr lang="en-US" dirty="0" err="1"/>
              <a:t>chunkBy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Note that unary can be implemented in terms of binary, but not vice versa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748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other languages this is often called </a:t>
            </a:r>
            <a:r>
              <a:rPr lang="en-US" dirty="0" err="1"/>
              <a:t>partitionBy</a:t>
            </a:r>
            <a:r>
              <a:rPr lang="en-US" dirty="0"/>
              <a:t>, </a:t>
            </a:r>
            <a:r>
              <a:rPr lang="en-US" dirty="0" err="1"/>
              <a:t>groupBy</a:t>
            </a:r>
            <a:r>
              <a:rPr lang="en-US" dirty="0"/>
              <a:t> or </a:t>
            </a:r>
            <a:r>
              <a:rPr lang="en-US" dirty="0" err="1"/>
              <a:t>sliceWhen</a:t>
            </a:r>
            <a:r>
              <a:rPr lang="en-US" dirty="0"/>
              <a:t>.  Or </a:t>
            </a:r>
            <a:r>
              <a:rPr lang="en-US" dirty="0" err="1"/>
              <a:t>chunkBy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Note that unary can be implemented in terms of binary, but not vice versa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Equivalence classes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7476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other languages this is often called </a:t>
            </a:r>
            <a:r>
              <a:rPr lang="en-US" dirty="0" err="1"/>
              <a:t>partitionBy</a:t>
            </a:r>
            <a:r>
              <a:rPr lang="en-US" dirty="0"/>
              <a:t>, </a:t>
            </a:r>
            <a:r>
              <a:rPr lang="en-US" dirty="0" err="1"/>
              <a:t>groupBy</a:t>
            </a:r>
            <a:r>
              <a:rPr lang="en-US" dirty="0"/>
              <a:t> or </a:t>
            </a:r>
            <a:r>
              <a:rPr lang="en-US" dirty="0" err="1"/>
              <a:t>sliceWhen</a:t>
            </a:r>
            <a:r>
              <a:rPr lang="en-US" dirty="0"/>
              <a:t>.  Or </a:t>
            </a:r>
            <a:r>
              <a:rPr lang="en-US" dirty="0" err="1"/>
              <a:t>chunkBy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Note that unary can be implemented in terms of binary, but not vice versa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Equivalence classes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296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other languages this is often called </a:t>
            </a:r>
            <a:r>
              <a:rPr lang="en-US" dirty="0" err="1"/>
              <a:t>partitionBy</a:t>
            </a:r>
            <a:r>
              <a:rPr lang="en-US" dirty="0"/>
              <a:t>, </a:t>
            </a:r>
            <a:r>
              <a:rPr lang="en-US" dirty="0" err="1"/>
              <a:t>groupBy</a:t>
            </a:r>
            <a:r>
              <a:rPr lang="en-US" dirty="0"/>
              <a:t> or </a:t>
            </a:r>
            <a:r>
              <a:rPr lang="en-US" dirty="0" err="1"/>
              <a:t>sliceWhen</a:t>
            </a:r>
            <a:r>
              <a:rPr lang="en-US" dirty="0"/>
              <a:t>.  Or </a:t>
            </a:r>
            <a:r>
              <a:rPr lang="en-US" dirty="0" err="1"/>
              <a:t>chunkBy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Note that unary can be implemented in terms of binary, but not vice versa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0706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other languages this is often called </a:t>
            </a:r>
            <a:r>
              <a:rPr lang="en-US" dirty="0" err="1"/>
              <a:t>partitionBy</a:t>
            </a:r>
            <a:r>
              <a:rPr lang="en-US" dirty="0"/>
              <a:t>, </a:t>
            </a:r>
            <a:r>
              <a:rPr lang="en-US" dirty="0" err="1"/>
              <a:t>groupBy</a:t>
            </a:r>
            <a:r>
              <a:rPr lang="en-US" dirty="0"/>
              <a:t> or </a:t>
            </a:r>
            <a:r>
              <a:rPr lang="en-US" dirty="0" err="1"/>
              <a:t>sliceWhen</a:t>
            </a:r>
            <a:r>
              <a:rPr lang="en-US" dirty="0"/>
              <a:t>.  Or </a:t>
            </a:r>
            <a:r>
              <a:rPr lang="en-US" dirty="0" err="1"/>
              <a:t>chunkBy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Note that unary can be implemented in terms of binary, but not vice versa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8061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6221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Adjacent_difference</a:t>
            </a:r>
            <a:r>
              <a:rPr lang="en-US" dirty="0"/>
              <a:t> (aka </a:t>
            </a:r>
            <a:r>
              <a:rPr lang="en-US" dirty="0" err="1"/>
              <a:t>adjacent_transform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Slide (aka windows / </a:t>
            </a:r>
            <a:r>
              <a:rPr lang="en-US" dirty="0" err="1"/>
              <a:t>tuple_windows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2969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3218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729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Rope or Deque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326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3122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1067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483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542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845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088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734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4743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1806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440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Open-addressed </a:t>
            </a:r>
            <a:r>
              <a:rPr lang="en-US" dirty="0" err="1"/>
              <a:t>hashtable</a:t>
            </a:r>
            <a:r>
              <a:rPr lang="en-US" dirty="0"/>
              <a:t> or Colony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34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0422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7760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124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8544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5777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47367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4039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7580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9930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30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Linear-chained </a:t>
            </a:r>
            <a:r>
              <a:rPr lang="en-US" dirty="0" err="1"/>
              <a:t>hashtable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4442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54818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5048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split or </a:t>
            </a:r>
            <a:r>
              <a:rPr lang="en-US" dirty="0" err="1"/>
              <a:t>group_by</a:t>
            </a:r>
            <a:r>
              <a:rPr lang="en-US" dirty="0"/>
              <a:t> or partition or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2477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8E916A-5CB8-4663-A7B1-24E51610BD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0980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Generator, creating elements on demand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288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157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117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699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6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92138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760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23220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49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136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58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46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26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740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78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098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66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84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15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01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758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709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47607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096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45840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287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137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0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291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247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433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30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283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339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33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262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56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10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071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877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20501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465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93759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561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45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21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392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845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685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640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572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46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94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9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59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19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273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42520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953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857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56218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584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38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8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215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999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551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15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33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45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688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30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45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489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786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58272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19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22651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111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366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67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755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632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526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70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59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044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602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54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60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90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220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860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26147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02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32961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65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119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923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7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993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15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  <p:sldLayoutId id="2147483792" r:id="rId1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30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974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79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E175E-3974-457D-98FF-B7C14D418D56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193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  <p:sldLayoutId id="2147483806" r:id="rId13"/>
    <p:sldLayoutId id="2147483807" r:id="rId14"/>
    <p:sldLayoutId id="2147483808" r:id="rId15"/>
    <p:sldLayoutId id="2147483809" r:id="rId1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tcbrindle/libflow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15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2.xml"/></Relationships>
</file>

<file path=ppt/slides/_rels/slide18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6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brevzin.github.io/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1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7DB68-BF05-4D56-9C6B-CEC75D1BE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5C1859-8CEB-469E-B79D-96EC00FCB6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032197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56A3A-2B87-43EE-8055-87F07FFEE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some sequence…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4C0BA-6FA4-4CD0-8AC2-31772A23E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A7FC79-3806-4947-A5C3-BAE72E80D9D5}"/>
              </a:ext>
            </a:extLst>
          </p:cNvPr>
          <p:cNvSpPr/>
          <p:nvPr/>
        </p:nvSpPr>
        <p:spPr>
          <a:xfrm>
            <a:off x="6444754" y="4822063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EA2781-DE29-4708-9AE0-AE168A836180}"/>
              </a:ext>
            </a:extLst>
          </p:cNvPr>
          <p:cNvSpPr/>
          <p:nvPr/>
        </p:nvSpPr>
        <p:spPr>
          <a:xfrm>
            <a:off x="7124689" y="3338696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3910AA-CD71-4162-B722-3BC50F07C272}"/>
              </a:ext>
            </a:extLst>
          </p:cNvPr>
          <p:cNvSpPr/>
          <p:nvPr/>
        </p:nvSpPr>
        <p:spPr>
          <a:xfrm>
            <a:off x="4419602" y="3338696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A7863-BA1B-4184-8B7C-EF98A7724C24}"/>
              </a:ext>
            </a:extLst>
          </p:cNvPr>
          <p:cNvSpPr/>
          <p:nvPr/>
        </p:nvSpPr>
        <p:spPr>
          <a:xfrm>
            <a:off x="7980478" y="4822063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56374F-D5E6-48F0-AC12-7249092BBF86}"/>
              </a:ext>
            </a:extLst>
          </p:cNvPr>
          <p:cNvSpPr/>
          <p:nvPr/>
        </p:nvSpPr>
        <p:spPr>
          <a:xfrm>
            <a:off x="3358670" y="4839648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3C6073-9653-4749-AE6A-96B10F86C2C3}"/>
              </a:ext>
            </a:extLst>
          </p:cNvPr>
          <p:cNvSpPr/>
          <p:nvPr/>
        </p:nvSpPr>
        <p:spPr>
          <a:xfrm>
            <a:off x="5451223" y="1825625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C85D111-4986-4554-BFC3-202469F0BFA0}"/>
              </a:ext>
            </a:extLst>
          </p:cNvPr>
          <p:cNvCxnSpPr>
            <a:cxnSpLocks/>
            <a:stCxn id="16" idx="2"/>
            <a:endCxn id="13" idx="0"/>
          </p:cNvCxnSpPr>
          <p:nvPr/>
        </p:nvCxnSpPr>
        <p:spPr>
          <a:xfrm flipH="1">
            <a:off x="4829910" y="2646241"/>
            <a:ext cx="1031621" cy="6924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C576BE8-C379-4024-82E2-53D21BEB77D7}"/>
              </a:ext>
            </a:extLst>
          </p:cNvPr>
          <p:cNvCxnSpPr>
            <a:cxnSpLocks/>
            <a:stCxn id="12" idx="2"/>
            <a:endCxn id="4" idx="0"/>
          </p:cNvCxnSpPr>
          <p:nvPr/>
        </p:nvCxnSpPr>
        <p:spPr>
          <a:xfrm flipH="1">
            <a:off x="6855062" y="4159312"/>
            <a:ext cx="679935" cy="662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3D68E87-356F-46A2-A0AE-3B6310420F92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7534997" y="4159312"/>
            <a:ext cx="855789" cy="662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FF08C4E-8840-40D3-9F33-B4F754FF754C}"/>
              </a:ext>
            </a:extLst>
          </p:cNvPr>
          <p:cNvCxnSpPr>
            <a:cxnSpLocks/>
          </p:cNvCxnSpPr>
          <p:nvPr/>
        </p:nvCxnSpPr>
        <p:spPr>
          <a:xfrm>
            <a:off x="5861531" y="2640776"/>
            <a:ext cx="1673466" cy="6924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DD7E324-B3A2-43AC-9D41-55A9E877B1BA}"/>
              </a:ext>
            </a:extLst>
          </p:cNvPr>
          <p:cNvCxnSpPr>
            <a:cxnSpLocks/>
          </p:cNvCxnSpPr>
          <p:nvPr/>
        </p:nvCxnSpPr>
        <p:spPr>
          <a:xfrm flipH="1">
            <a:off x="3768978" y="4147193"/>
            <a:ext cx="1031621" cy="6924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383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FFA0A5-4CDA-4DAC-AED9-A5030E43D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Rust Iterator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F8C055-92FB-43D4-8F4F-4DC49D56F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9A055E-3430-4741-A92D-39FB8B24D5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1917104"/>
              </p:ext>
            </p:extLst>
          </p:nvPr>
        </p:nvGraphicFramePr>
        <p:xfrm>
          <a:off x="677863" y="2160588"/>
          <a:ext cx="7194183" cy="2546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533">
                  <a:extLst>
                    <a:ext uri="{9D8B030D-6E8A-4147-A177-3AD203B41FA5}">
                      <a16:colId xmlns:a16="http://schemas.microsoft.com/office/drawing/2014/main" val="109019006"/>
                    </a:ext>
                  </a:extLst>
                </a:gridCol>
                <a:gridCol w="1815573">
                  <a:extLst>
                    <a:ext uri="{9D8B030D-6E8A-4147-A177-3AD203B41FA5}">
                      <a16:colId xmlns:a16="http://schemas.microsoft.com/office/drawing/2014/main" val="2860546088"/>
                    </a:ext>
                  </a:extLst>
                </a:gridCol>
                <a:gridCol w="2186354">
                  <a:extLst>
                    <a:ext uri="{9D8B030D-6E8A-4147-A177-3AD203B41FA5}">
                      <a16:colId xmlns:a16="http://schemas.microsoft.com/office/drawing/2014/main" val="2876856595"/>
                    </a:ext>
                  </a:extLst>
                </a:gridCol>
                <a:gridCol w="2297723">
                  <a:extLst>
                    <a:ext uri="{9D8B030D-6E8A-4147-A177-3AD203B41FA5}">
                      <a16:colId xmlns:a16="http://schemas.microsoft.com/office/drawing/2014/main" val="3913514524"/>
                    </a:ext>
                  </a:extLst>
                </a:gridCol>
              </a:tblGrid>
              <a:tr h="521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advance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done?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2722857"/>
                  </a:ext>
                </a:extLst>
              </a:tr>
              <a:tr h="55964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*it</a:t>
                      </a:r>
                      <a:endParaRPr lang="en-US" dirty="0">
                        <a:solidFill>
                          <a:srgbClr val="FF0000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++it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it == last</a:t>
                      </a:r>
                      <a:endParaRPr lang="en-US" dirty="0">
                        <a:solidFill>
                          <a:srgbClr val="FF0000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1650361"/>
                  </a:ext>
                </a:extLst>
              </a:tr>
              <a:tr h="42365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r.front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r.popFront</a:t>
                      </a:r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r.empty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2516373"/>
                  </a:ext>
                </a:extLst>
              </a:tr>
              <a:tr h="521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e.Current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e.MoveNext</a:t>
                      </a:r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579610"/>
                  </a:ext>
                </a:extLst>
              </a:tr>
              <a:tr h="521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it.next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3089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04097430-0642-4BE6-A460-D230AFFEC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59" y="2742973"/>
            <a:ext cx="352518" cy="3962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F5E33E-F68E-4412-BAEA-3395F9C4F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32" y="3264387"/>
            <a:ext cx="396173" cy="3009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624BA4-6FD5-43CD-84A2-0455258D5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75" y="3690511"/>
            <a:ext cx="386887" cy="4347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3A4009-BD37-4C0F-A969-120E4FBA1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65" y="4250342"/>
            <a:ext cx="434706" cy="4347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22AF76-A19F-4948-8DEC-042E7BC806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640375-E089-4810-99B9-749FEBAFB8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55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4EDFE-6100-4810-89A5-3F0A42D17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Rust Iterator Structure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CD0C1A-8757-4698-BC23-01B587CA5F4D}"/>
              </a:ext>
            </a:extLst>
          </p:cNvPr>
          <p:cNvSpPr txBox="1"/>
          <p:nvPr/>
        </p:nvSpPr>
        <p:spPr>
          <a:xfrm>
            <a:off x="677334" y="1588437"/>
            <a:ext cx="556113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Optional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99B70-AF93-465C-A9BB-9849E1A099C4}"/>
              </a:ext>
            </a:extLst>
          </p:cNvPr>
          <p:cNvSpPr txBox="1"/>
          <p:nvPr/>
        </p:nvSpPr>
        <p:spPr>
          <a:xfrm>
            <a:off x="2252327" y="4301662"/>
            <a:ext cx="335540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advance, read, &amp;&amp; done?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E347B-3A3C-43AE-8978-2E7F5BB5E607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252327" y="3275064"/>
            <a:ext cx="1677703" cy="1026598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7397462-8501-4A2A-83C0-A0B33735F6FA}"/>
              </a:ext>
            </a:extLst>
          </p:cNvPr>
          <p:cNvSpPr txBox="1"/>
          <p:nvPr/>
        </p:nvSpPr>
        <p:spPr>
          <a:xfrm>
            <a:off x="6096000" y="1335697"/>
            <a:ext cx="1215397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consumed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ED04FB-3786-4D9E-A2AC-AE44BD44C3A7}"/>
              </a:ext>
            </a:extLst>
          </p:cNvPr>
          <p:cNvCxnSpPr>
            <a:stCxn id="12" idx="1"/>
          </p:cNvCxnSpPr>
          <p:nvPr/>
        </p:nvCxnSpPr>
        <p:spPr>
          <a:xfrm flipH="1">
            <a:off x="3117343" y="1520363"/>
            <a:ext cx="2978657" cy="217093"/>
          </a:xfrm>
          <a:prstGeom prst="line">
            <a:avLst/>
          </a:prstGeom>
          <a:ln>
            <a:headEnd w="sm" len="med"/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127AF609-A3A1-4F50-A8B9-DB91B74C4081}"/>
              </a:ext>
            </a:extLst>
          </p:cNvPr>
          <p:cNvSpPr/>
          <p:nvPr/>
        </p:nvSpPr>
        <p:spPr>
          <a:xfrm>
            <a:off x="461747" y="1628909"/>
            <a:ext cx="217591" cy="2175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0EBF166-4A32-43FC-8548-0F4B69AA90D9}"/>
              </a:ext>
            </a:extLst>
          </p:cNvPr>
          <p:cNvSpPr/>
          <p:nvPr/>
        </p:nvSpPr>
        <p:spPr>
          <a:xfrm>
            <a:off x="983806" y="3079468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28F918-0F2B-46F4-92D0-A26335F59E9E}"/>
              </a:ext>
            </a:extLst>
          </p:cNvPr>
          <p:cNvSpPr txBox="1"/>
          <p:nvPr/>
        </p:nvSpPr>
        <p:spPr>
          <a:xfrm>
            <a:off x="5076330" y="3617446"/>
            <a:ext cx="4470134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rgbClr val="00B050"/>
                </a:solidFill>
              </a:rPr>
              <a:t>NOT </a:t>
            </a:r>
            <a:r>
              <a:rPr lang="en-US" dirty="0">
                <a:solidFill>
                  <a:srgbClr val="00B05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std::optional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We need to support </a:t>
            </a:r>
            <a:r>
              <a:rPr lang="en-US" dirty="0">
                <a:solidFill>
                  <a:srgbClr val="00B05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optional&lt;T&amp;&gt;</a:t>
            </a:r>
            <a:r>
              <a:rPr lang="en-US" dirty="0">
                <a:solidFill>
                  <a:srgbClr val="00B050"/>
                </a:solidFill>
              </a:rPr>
              <a:t> here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3351E87-7EBF-4D2B-B81A-0F964589ED12}"/>
              </a:ext>
            </a:extLst>
          </p:cNvPr>
          <p:cNvCxnSpPr>
            <a:cxnSpLocks/>
            <a:stCxn id="20" idx="1"/>
          </p:cNvCxnSpPr>
          <p:nvPr/>
        </p:nvCxnSpPr>
        <p:spPr>
          <a:xfrm rot="10800000">
            <a:off x="4243754" y="3275066"/>
            <a:ext cx="832576" cy="665546"/>
          </a:xfrm>
          <a:prstGeom prst="bentConnector3">
            <a:avLst>
              <a:gd name="adj1" fmla="val 99986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D649987-9CDE-416E-86D0-DE3F8CD4266F}"/>
              </a:ext>
            </a:extLst>
          </p:cNvPr>
          <p:cNvCxnSpPr/>
          <p:nvPr/>
        </p:nvCxnSpPr>
        <p:spPr>
          <a:xfrm>
            <a:off x="3411415" y="3275064"/>
            <a:ext cx="249115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6F09111E-3DDB-4FCD-A78D-3274BFB16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2E85DCD-6395-47F3-82CB-9B0D5D425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13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4" grpId="0" animBg="1"/>
      <p:bldP spid="15" grpId="0" animBg="1"/>
      <p:bldP spid="20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4EDFE-6100-4810-89A5-3F0A42D17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Rust Iterator Structure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CD0C1A-8757-4698-BC23-01B587CA5F4D}"/>
              </a:ext>
            </a:extLst>
          </p:cNvPr>
          <p:cNvSpPr txBox="1"/>
          <p:nvPr/>
        </p:nvSpPr>
        <p:spPr>
          <a:xfrm>
            <a:off x="677334" y="1588437"/>
            <a:ext cx="6939720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rust_iterator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first;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S last;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iter_reference_t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iter_value_t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iter_difference_t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Optional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(first != last)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*first++;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nullopt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0E4CB-70BA-478F-90CA-2FB1BF9B6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148B4A-6CA7-4E07-BE33-ABBE54964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227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4EDFE-6100-4810-89A5-3F0A42D17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Rust Iterator Structure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CD0C1A-8757-4698-BC23-01B587CA5F4D}"/>
              </a:ext>
            </a:extLst>
          </p:cNvPr>
          <p:cNvSpPr txBox="1"/>
          <p:nvPr/>
        </p:nvSpPr>
        <p:spPr>
          <a:xfrm>
            <a:off x="677334" y="1588437"/>
            <a:ext cx="6232796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rust_iterator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first;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S last;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advance =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iter_value_t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iter_difference_t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Optional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(advance) { ++first;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advance =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(first != last)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*first;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nullopt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87DB1A-2FC6-4927-9FA5-64EB87904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63CC6E-83AE-4B7D-993F-756E276B1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366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4EDFE-6100-4810-89A5-3F0A42D17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Rust Iterator Structure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CD0C1A-8757-4698-BC23-01B587CA5F4D}"/>
              </a:ext>
            </a:extLst>
          </p:cNvPr>
          <p:cNvSpPr txBox="1"/>
          <p:nvPr/>
        </p:nvSpPr>
        <p:spPr>
          <a:xfrm>
            <a:off x="677334" y="1588437"/>
            <a:ext cx="487184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rust_iterator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print_all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fmt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"{}</a:t>
            </a:r>
            <a:r>
              <a:rPr lang="en-US" b="0" dirty="0">
                <a:solidFill>
                  <a:srgbClr val="EE0000"/>
                </a:solidFill>
                <a:effectLst/>
                <a:latin typeface="Fira Code, Consolas,  Courier New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*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99B70-AF93-465C-A9BB-9849E1A099C4}"/>
              </a:ext>
            </a:extLst>
          </p:cNvPr>
          <p:cNvSpPr txBox="1"/>
          <p:nvPr/>
        </p:nvSpPr>
        <p:spPr>
          <a:xfrm>
            <a:off x="2252327" y="4301662"/>
            <a:ext cx="335540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advance, read, &amp;&amp; done?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E347B-3A3C-43AE-8978-2E7F5BB5E607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3930030" y="2455985"/>
            <a:ext cx="372340" cy="1845677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9EBC17E-563E-4598-A715-B5FA27514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185F32-57F6-422E-9C74-1D39B34F6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24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44C1A3-16EB-4573-B39B-F2040C555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Adapting Iterators in Rust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FC48C5-67A1-4140-BF1C-2028CD2387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and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C2357E-5BC9-48AE-9496-A226AD919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280624-4507-4A25-A6AF-E86D6EF6B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6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37466B-5D2E-44D7-BA29-7BB3F965C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in Rust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275901-52C9-4DBF-8F43-EDD884182754}"/>
              </a:ext>
            </a:extLst>
          </p:cNvPr>
          <p:cNvSpPr txBox="1"/>
          <p:nvPr/>
        </p:nvSpPr>
        <p:spPr>
          <a:xfrm>
            <a:off x="677334" y="1588437"/>
            <a:ext cx="7960834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rust_iterator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typename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regular_invocable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&lt;F&amp;,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&lt;I&gt;&gt;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base_;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F fun_;</a:t>
            </a:r>
          </a:p>
          <a:p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invoke_result_t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&amp;,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remove_cvref_t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iter_difference_t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map_iterator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Optional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(fun_, *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nullopt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A4B57-6E4F-49DE-9A8F-A467FC27E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C5C56A-EF89-465C-98DD-271445A44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81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37466B-5D2E-44D7-BA29-7BB3F965C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in Rust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275901-52C9-4DBF-8F43-EDD884182754}"/>
              </a:ext>
            </a:extLst>
          </p:cNvPr>
          <p:cNvSpPr txBox="1"/>
          <p:nvPr/>
        </p:nvSpPr>
        <p:spPr>
          <a:xfrm>
            <a:off x="677334" y="1588437"/>
            <a:ext cx="8869736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rust_iterator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typename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regular_invocable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&lt;F&amp;,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iter_reference_t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&lt;I&gt;&gt;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base_;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F fun_;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invoke_result_t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&amp;,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iter_reference_t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&gt;&gt;;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remove_cvref_t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iter_difference_t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map_iterator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Optional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().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map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(fun_);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DF2CD4-449A-4075-A6D9-60845B94AF00}"/>
              </a:ext>
            </a:extLst>
          </p:cNvPr>
          <p:cNvSpPr txBox="1"/>
          <p:nvPr/>
        </p:nvSpPr>
        <p:spPr>
          <a:xfrm>
            <a:off x="6790632" y="5354275"/>
            <a:ext cx="157859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everything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105619F-264E-485A-A0CB-45200A7A691D}"/>
              </a:ext>
            </a:extLst>
          </p:cNvPr>
          <p:cNvCxnSpPr>
            <a:cxnSpLocks/>
          </p:cNvCxnSpPr>
          <p:nvPr/>
        </p:nvCxnSpPr>
        <p:spPr>
          <a:xfrm>
            <a:off x="2969901" y="5801983"/>
            <a:ext cx="12074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2088049-E059-4879-9BA0-D695DCDA081D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93303" y="5723607"/>
            <a:ext cx="4086624" cy="302500"/>
          </a:xfrm>
          <a:prstGeom prst="bentConnector3">
            <a:avLst>
              <a:gd name="adj1" fmla="val 8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B8FC73-CE0F-4158-8686-BD3CF6FE9B47}"/>
              </a:ext>
            </a:extLst>
          </p:cNvPr>
          <p:cNvCxnSpPr>
            <a:cxnSpLocks/>
          </p:cNvCxnSpPr>
          <p:nvPr/>
        </p:nvCxnSpPr>
        <p:spPr>
          <a:xfrm flipV="1">
            <a:off x="3493302" y="5801983"/>
            <a:ext cx="0" cy="202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AF692C2A-B5C3-4FD3-8C3C-359F1DF1C04D}"/>
              </a:ext>
            </a:extLst>
          </p:cNvPr>
          <p:cNvSpPr/>
          <p:nvPr/>
        </p:nvSpPr>
        <p:spPr>
          <a:xfrm>
            <a:off x="497631" y="2210040"/>
            <a:ext cx="217591" cy="2175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48D6046-026B-4E83-BBAB-6C4C7485DF43}"/>
              </a:ext>
            </a:extLst>
          </p:cNvPr>
          <p:cNvSpPr/>
          <p:nvPr/>
        </p:nvSpPr>
        <p:spPr>
          <a:xfrm>
            <a:off x="1010468" y="4688912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6E370B0-677A-4538-B26A-2AD43A63DE8A}"/>
              </a:ext>
            </a:extLst>
          </p:cNvPr>
          <p:cNvSpPr/>
          <p:nvPr/>
        </p:nvSpPr>
        <p:spPr>
          <a:xfrm>
            <a:off x="1010468" y="5256477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2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B5C5B46-D7F6-4251-B629-B5410DA294A0}"/>
              </a:ext>
            </a:extLst>
          </p:cNvPr>
          <p:cNvCxnSpPr>
            <a:cxnSpLocks/>
          </p:cNvCxnSpPr>
          <p:nvPr/>
        </p:nvCxnSpPr>
        <p:spPr>
          <a:xfrm>
            <a:off x="6254262" y="5354275"/>
            <a:ext cx="536370" cy="184666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D557C28-5B8E-4787-8C6F-C880D7453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A84879-15A6-4893-850C-2FAA8E469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330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4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37466B-5D2E-44D7-BA29-7BB3F965C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Rust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275901-52C9-4DBF-8F43-EDD884182754}"/>
              </a:ext>
            </a:extLst>
          </p:cNvPr>
          <p:cNvSpPr txBox="1"/>
          <p:nvPr/>
        </p:nvSpPr>
        <p:spPr>
          <a:xfrm>
            <a:off x="677334" y="1588437"/>
            <a:ext cx="7220246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rust_iterator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indirect_unary_invocable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base_;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iter_value_t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iter_difference_t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filter_iterator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Optional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_, *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nullopt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692C2A-B5C3-4FD3-8C3C-359F1DF1C04D}"/>
              </a:ext>
            </a:extLst>
          </p:cNvPr>
          <p:cNvSpPr/>
          <p:nvPr/>
        </p:nvSpPr>
        <p:spPr>
          <a:xfrm>
            <a:off x="459743" y="1870071"/>
            <a:ext cx="217591" cy="2175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48D6046-026B-4E83-BBAB-6C4C7485DF43}"/>
              </a:ext>
            </a:extLst>
          </p:cNvPr>
          <p:cNvSpPr/>
          <p:nvPr/>
        </p:nvSpPr>
        <p:spPr>
          <a:xfrm>
            <a:off x="946426" y="4085886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6E370B0-677A-4538-B26A-2AD43A63DE8A}"/>
              </a:ext>
            </a:extLst>
          </p:cNvPr>
          <p:cNvSpPr/>
          <p:nvPr/>
        </p:nvSpPr>
        <p:spPr>
          <a:xfrm>
            <a:off x="945013" y="4623430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0CC213-9E26-40C8-918E-F801093EB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2DD632-DA61-4AAC-8DF0-BE847B76A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D52D97-92C7-4D3F-B8D4-22C8D349A8E4}"/>
              </a:ext>
            </a:extLst>
          </p:cNvPr>
          <p:cNvSpPr txBox="1"/>
          <p:nvPr/>
        </p:nvSpPr>
        <p:spPr>
          <a:xfrm>
            <a:off x="6034549" y="5072748"/>
            <a:ext cx="5509842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For a complete implementation, see</a:t>
            </a:r>
          </a:p>
          <a:p>
            <a:pPr algn="ctr"/>
            <a:r>
              <a:rPr lang="en-US" sz="2400" dirty="0">
                <a:hlinkClick r:id="rId4"/>
              </a:rPr>
              <a:t>https://github.com/tcbrindle/libflow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94968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FFA0A5-4CDA-4DAC-AED9-A5030E43D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Rust Iterator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F8C055-92FB-43D4-8F4F-4DC49D56F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9A055E-3430-4741-A92D-39FB8B24D5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6531799"/>
              </p:ext>
            </p:extLst>
          </p:nvPr>
        </p:nvGraphicFramePr>
        <p:xfrm>
          <a:off x="677863" y="2160588"/>
          <a:ext cx="7194183" cy="2546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533">
                  <a:extLst>
                    <a:ext uri="{9D8B030D-6E8A-4147-A177-3AD203B41FA5}">
                      <a16:colId xmlns:a16="http://schemas.microsoft.com/office/drawing/2014/main" val="109019006"/>
                    </a:ext>
                  </a:extLst>
                </a:gridCol>
                <a:gridCol w="1815573">
                  <a:extLst>
                    <a:ext uri="{9D8B030D-6E8A-4147-A177-3AD203B41FA5}">
                      <a16:colId xmlns:a16="http://schemas.microsoft.com/office/drawing/2014/main" val="2860546088"/>
                    </a:ext>
                  </a:extLst>
                </a:gridCol>
                <a:gridCol w="2186354">
                  <a:extLst>
                    <a:ext uri="{9D8B030D-6E8A-4147-A177-3AD203B41FA5}">
                      <a16:colId xmlns:a16="http://schemas.microsoft.com/office/drawing/2014/main" val="2876856595"/>
                    </a:ext>
                  </a:extLst>
                </a:gridCol>
                <a:gridCol w="2297723">
                  <a:extLst>
                    <a:ext uri="{9D8B030D-6E8A-4147-A177-3AD203B41FA5}">
                      <a16:colId xmlns:a16="http://schemas.microsoft.com/office/drawing/2014/main" val="3913514524"/>
                    </a:ext>
                  </a:extLst>
                </a:gridCol>
              </a:tblGrid>
              <a:tr h="521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advance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done?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2722857"/>
                  </a:ext>
                </a:extLst>
              </a:tr>
              <a:tr h="55964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*it</a:t>
                      </a:r>
                      <a:endParaRPr lang="en-US" dirty="0">
                        <a:solidFill>
                          <a:srgbClr val="FF0000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++it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it == last</a:t>
                      </a:r>
                      <a:endParaRPr lang="en-US" dirty="0">
                        <a:solidFill>
                          <a:srgbClr val="FF0000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1650361"/>
                  </a:ext>
                </a:extLst>
              </a:tr>
              <a:tr h="42365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r.front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r.popFront</a:t>
                      </a:r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r.empty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2516373"/>
                  </a:ext>
                </a:extLst>
              </a:tr>
              <a:tr h="521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e.Current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e.MoveNext</a:t>
                      </a:r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579610"/>
                  </a:ext>
                </a:extLst>
              </a:tr>
              <a:tr h="521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it.next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3089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04097430-0642-4BE6-A460-D230AFFEC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04" y="2742973"/>
            <a:ext cx="352518" cy="3962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F5E33E-F68E-4412-BAEA-3395F9C4F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76" y="3308956"/>
            <a:ext cx="396173" cy="3009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624BA4-6FD5-43CD-84A2-0455258D5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18" y="3712796"/>
            <a:ext cx="386887" cy="4347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3A4009-BD37-4C0F-A969-120E4FBA1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65" y="4250342"/>
            <a:ext cx="434706" cy="4347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4C0B98-4D8B-478E-AFE5-0658B5172C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039C90-146E-4BC7-9089-1F13CE02A1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3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56A3A-2B87-43EE-8055-87F07FFEE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some sequence…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4C0BA-6FA4-4CD0-8AC2-31772A23E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627E37-2419-4ACA-A643-616F37A7BF28}"/>
              </a:ext>
            </a:extLst>
          </p:cNvPr>
          <p:cNvSpPr/>
          <p:nvPr/>
        </p:nvSpPr>
        <p:spPr>
          <a:xfrm>
            <a:off x="3147646" y="1828798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3F641D-DD19-4A48-B78F-7CF2B64D96EE}"/>
              </a:ext>
            </a:extLst>
          </p:cNvPr>
          <p:cNvSpPr/>
          <p:nvPr/>
        </p:nvSpPr>
        <p:spPr>
          <a:xfrm>
            <a:off x="3968262" y="1828798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1932766-DF87-47D0-A395-152FE51EBF90}"/>
              </a:ext>
            </a:extLst>
          </p:cNvPr>
          <p:cNvGrpSpPr/>
          <p:nvPr/>
        </p:nvGrpSpPr>
        <p:grpSpPr>
          <a:xfrm rot="5400000">
            <a:off x="2159977" y="1995851"/>
            <a:ext cx="1154721" cy="820616"/>
            <a:chOff x="4390294" y="3493477"/>
            <a:chExt cx="1154721" cy="82061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3DCA34E-1436-4E0B-9BD3-474FA0E6CE86}"/>
                </a:ext>
              </a:extLst>
            </p:cNvPr>
            <p:cNvSpPr/>
            <p:nvPr/>
          </p:nvSpPr>
          <p:spPr>
            <a:xfrm>
              <a:off x="4390294" y="3493477"/>
              <a:ext cx="820616" cy="8206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163B951-777F-4B64-BE1B-CB9DEE0FCC6A}"/>
                </a:ext>
              </a:extLst>
            </p:cNvPr>
            <p:cNvCxnSpPr>
              <a:cxnSpLocks/>
            </p:cNvCxnSpPr>
            <p:nvPr/>
          </p:nvCxnSpPr>
          <p:spPr>
            <a:xfrm>
              <a:off x="4806462" y="3892062"/>
              <a:ext cx="73855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486A092-6CC5-4D2D-8DCA-A3B5D0AEF0C3}"/>
                </a:ext>
              </a:extLst>
            </p:cNvPr>
            <p:cNvSpPr/>
            <p:nvPr/>
          </p:nvSpPr>
          <p:spPr>
            <a:xfrm>
              <a:off x="4753708" y="3827585"/>
              <a:ext cx="140677" cy="14067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DB5924F-3557-465E-9394-EDD792392FD8}"/>
              </a:ext>
            </a:extLst>
          </p:cNvPr>
          <p:cNvSpPr/>
          <p:nvPr/>
        </p:nvSpPr>
        <p:spPr>
          <a:xfrm>
            <a:off x="2494083" y="2965940"/>
            <a:ext cx="509953" cy="509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EE857F4-CCBA-4169-BBB8-A24BDE5C753D}"/>
              </a:ext>
            </a:extLst>
          </p:cNvPr>
          <p:cNvSpPr/>
          <p:nvPr/>
        </p:nvSpPr>
        <p:spPr>
          <a:xfrm>
            <a:off x="2494083" y="3475893"/>
            <a:ext cx="509953" cy="509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∅</a:t>
            </a:r>
            <a:endParaRPr lang="en-US" sz="2000" dirty="0">
              <a:solidFill>
                <a:schemeClr val="accent4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4CC6E01-ACC8-4943-8C7C-2978F8BCADF4}"/>
              </a:ext>
            </a:extLst>
          </p:cNvPr>
          <p:cNvSpPr/>
          <p:nvPr/>
        </p:nvSpPr>
        <p:spPr>
          <a:xfrm>
            <a:off x="7250726" y="1828798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1D4B375-922E-4FD9-A2C3-1A365D3A0764}"/>
              </a:ext>
            </a:extLst>
          </p:cNvPr>
          <p:cNvGrpSpPr/>
          <p:nvPr/>
        </p:nvGrpSpPr>
        <p:grpSpPr>
          <a:xfrm rot="5400000">
            <a:off x="4621825" y="1995852"/>
            <a:ext cx="1154721" cy="820616"/>
            <a:chOff x="4390294" y="3493477"/>
            <a:chExt cx="1154721" cy="82061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FBB2EC0-BEA3-46A8-AAFD-E5386474B928}"/>
                </a:ext>
              </a:extLst>
            </p:cNvPr>
            <p:cNvSpPr/>
            <p:nvPr/>
          </p:nvSpPr>
          <p:spPr>
            <a:xfrm>
              <a:off x="4390294" y="3493477"/>
              <a:ext cx="820616" cy="8206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3BE991F-3118-44E0-ADA6-1F028EBABF8A}"/>
                </a:ext>
              </a:extLst>
            </p:cNvPr>
            <p:cNvCxnSpPr>
              <a:cxnSpLocks/>
            </p:cNvCxnSpPr>
            <p:nvPr/>
          </p:nvCxnSpPr>
          <p:spPr>
            <a:xfrm>
              <a:off x="4806462" y="3892062"/>
              <a:ext cx="73855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EB9D3B4-AA8A-4317-AD5C-1EA5FB95AD98}"/>
                </a:ext>
              </a:extLst>
            </p:cNvPr>
            <p:cNvSpPr/>
            <p:nvPr/>
          </p:nvSpPr>
          <p:spPr>
            <a:xfrm>
              <a:off x="4753708" y="3827585"/>
              <a:ext cx="140677" cy="14067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EC4374B-A338-49DA-8F09-79D96528D2DD}"/>
              </a:ext>
            </a:extLst>
          </p:cNvPr>
          <p:cNvGrpSpPr/>
          <p:nvPr/>
        </p:nvGrpSpPr>
        <p:grpSpPr>
          <a:xfrm rot="5400000">
            <a:off x="4860908" y="3609286"/>
            <a:ext cx="717575" cy="509953"/>
            <a:chOff x="4390294" y="3493477"/>
            <a:chExt cx="1154721" cy="82061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610F149-5267-49C4-AE4D-6B376E1FF9CB}"/>
                </a:ext>
              </a:extLst>
            </p:cNvPr>
            <p:cNvSpPr/>
            <p:nvPr/>
          </p:nvSpPr>
          <p:spPr>
            <a:xfrm>
              <a:off x="4390294" y="3493477"/>
              <a:ext cx="820616" cy="8206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1910D70-23DE-46BB-8EC8-ACD6685D4EAF}"/>
                </a:ext>
              </a:extLst>
            </p:cNvPr>
            <p:cNvCxnSpPr>
              <a:cxnSpLocks/>
            </p:cNvCxnSpPr>
            <p:nvPr/>
          </p:nvCxnSpPr>
          <p:spPr>
            <a:xfrm>
              <a:off x="4806462" y="3892062"/>
              <a:ext cx="73855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1917103-3497-449F-9762-3214C9AAA13C}"/>
                </a:ext>
              </a:extLst>
            </p:cNvPr>
            <p:cNvSpPr/>
            <p:nvPr/>
          </p:nvSpPr>
          <p:spPr>
            <a:xfrm>
              <a:off x="4753708" y="3827585"/>
              <a:ext cx="140677" cy="14067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D852DDC-ADF0-4CEE-B058-DB858451C28A}"/>
              </a:ext>
            </a:extLst>
          </p:cNvPr>
          <p:cNvGrpSpPr/>
          <p:nvPr/>
        </p:nvGrpSpPr>
        <p:grpSpPr>
          <a:xfrm rot="5400000">
            <a:off x="5442438" y="1992678"/>
            <a:ext cx="1154721" cy="820616"/>
            <a:chOff x="4390294" y="3493477"/>
            <a:chExt cx="1154721" cy="820616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78BCE61-6A3C-467A-85CF-DE484D44579A}"/>
                </a:ext>
              </a:extLst>
            </p:cNvPr>
            <p:cNvSpPr/>
            <p:nvPr/>
          </p:nvSpPr>
          <p:spPr>
            <a:xfrm>
              <a:off x="4390294" y="3493477"/>
              <a:ext cx="820616" cy="8206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C4B9774-715A-4454-982D-D651121BB32A}"/>
                </a:ext>
              </a:extLst>
            </p:cNvPr>
            <p:cNvCxnSpPr>
              <a:cxnSpLocks/>
            </p:cNvCxnSpPr>
            <p:nvPr/>
          </p:nvCxnSpPr>
          <p:spPr>
            <a:xfrm>
              <a:off x="4806462" y="3892062"/>
              <a:ext cx="73855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5940C1F-DF3F-44D0-A312-6484F7BD24D1}"/>
                </a:ext>
              </a:extLst>
            </p:cNvPr>
            <p:cNvSpPr/>
            <p:nvPr/>
          </p:nvSpPr>
          <p:spPr>
            <a:xfrm>
              <a:off x="4753708" y="3827585"/>
              <a:ext cx="140677" cy="14067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8E57FD7-6602-4ECA-A4A6-5B76ED0A0D5F}"/>
              </a:ext>
            </a:extLst>
          </p:cNvPr>
          <p:cNvGrpSpPr/>
          <p:nvPr/>
        </p:nvGrpSpPr>
        <p:grpSpPr>
          <a:xfrm rot="5400000">
            <a:off x="6263051" y="1995852"/>
            <a:ext cx="1154721" cy="820616"/>
            <a:chOff x="4390294" y="3493477"/>
            <a:chExt cx="1154721" cy="82061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E9EE479-CC9A-486B-B5CC-CD24296B7E81}"/>
                </a:ext>
              </a:extLst>
            </p:cNvPr>
            <p:cNvSpPr/>
            <p:nvPr/>
          </p:nvSpPr>
          <p:spPr>
            <a:xfrm>
              <a:off x="4390294" y="3493477"/>
              <a:ext cx="820616" cy="8206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C83DBDD-E576-48CE-9DC8-41DD4366C21F}"/>
                </a:ext>
              </a:extLst>
            </p:cNvPr>
            <p:cNvCxnSpPr>
              <a:cxnSpLocks/>
            </p:cNvCxnSpPr>
            <p:nvPr/>
          </p:nvCxnSpPr>
          <p:spPr>
            <a:xfrm>
              <a:off x="4806462" y="3892062"/>
              <a:ext cx="73855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E7B95AC-48B5-409A-9840-BA29DE756EE5}"/>
                </a:ext>
              </a:extLst>
            </p:cNvPr>
            <p:cNvSpPr/>
            <p:nvPr/>
          </p:nvSpPr>
          <p:spPr>
            <a:xfrm>
              <a:off x="4753708" y="3827585"/>
              <a:ext cx="140677" cy="14067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5D60B359-79BD-4044-87EA-15E05B55A106}"/>
              </a:ext>
            </a:extLst>
          </p:cNvPr>
          <p:cNvSpPr/>
          <p:nvPr/>
        </p:nvSpPr>
        <p:spPr>
          <a:xfrm>
            <a:off x="4964721" y="2995521"/>
            <a:ext cx="509953" cy="509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ADECBD1-6E8E-4221-A40C-76B05A1106E5}"/>
              </a:ext>
            </a:extLst>
          </p:cNvPr>
          <p:cNvGrpSpPr/>
          <p:nvPr/>
        </p:nvGrpSpPr>
        <p:grpSpPr>
          <a:xfrm rot="5400000">
            <a:off x="4855045" y="4835357"/>
            <a:ext cx="717575" cy="509953"/>
            <a:chOff x="4390294" y="3493477"/>
            <a:chExt cx="1154721" cy="820616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BDB0D21-96A9-417E-9F73-82F85C6FD0D7}"/>
                </a:ext>
              </a:extLst>
            </p:cNvPr>
            <p:cNvSpPr/>
            <p:nvPr/>
          </p:nvSpPr>
          <p:spPr>
            <a:xfrm>
              <a:off x="4390294" y="3493477"/>
              <a:ext cx="820616" cy="8206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4CC9EB13-C0B2-4CC2-83D2-F6C9957D64DB}"/>
                </a:ext>
              </a:extLst>
            </p:cNvPr>
            <p:cNvCxnSpPr>
              <a:cxnSpLocks/>
            </p:cNvCxnSpPr>
            <p:nvPr/>
          </p:nvCxnSpPr>
          <p:spPr>
            <a:xfrm>
              <a:off x="4806462" y="3892062"/>
              <a:ext cx="73855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9E23A74-FCE0-4A50-B8A3-85150F219B64}"/>
                </a:ext>
              </a:extLst>
            </p:cNvPr>
            <p:cNvSpPr/>
            <p:nvPr/>
          </p:nvSpPr>
          <p:spPr>
            <a:xfrm>
              <a:off x="4753708" y="3827585"/>
              <a:ext cx="140677" cy="14067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B4F75546-E157-44A9-A7A2-08BD101C8D0A}"/>
              </a:ext>
            </a:extLst>
          </p:cNvPr>
          <p:cNvSpPr/>
          <p:nvPr/>
        </p:nvSpPr>
        <p:spPr>
          <a:xfrm>
            <a:off x="4955932" y="4220940"/>
            <a:ext cx="509953" cy="509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5474AD5-9F88-4964-8144-D9A7CDE66B1B}"/>
              </a:ext>
            </a:extLst>
          </p:cNvPr>
          <p:cNvSpPr/>
          <p:nvPr/>
        </p:nvSpPr>
        <p:spPr>
          <a:xfrm>
            <a:off x="4966140" y="5444817"/>
            <a:ext cx="509953" cy="509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CFD4124-016A-43A2-874B-3D796E503FBE}"/>
              </a:ext>
            </a:extLst>
          </p:cNvPr>
          <p:cNvSpPr/>
          <p:nvPr/>
        </p:nvSpPr>
        <p:spPr>
          <a:xfrm>
            <a:off x="4966140" y="5954770"/>
            <a:ext cx="509953" cy="509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∅</a:t>
            </a:r>
            <a:endParaRPr lang="en-US" sz="2000" dirty="0">
              <a:solidFill>
                <a:schemeClr val="accent4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1D259D2-14E2-4AE1-80D4-71804ACA75DF}"/>
              </a:ext>
            </a:extLst>
          </p:cNvPr>
          <p:cNvSpPr/>
          <p:nvPr/>
        </p:nvSpPr>
        <p:spPr>
          <a:xfrm>
            <a:off x="5776544" y="3009656"/>
            <a:ext cx="509953" cy="509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9C31F86-54AD-44FD-97AC-62A79CE82137}"/>
              </a:ext>
            </a:extLst>
          </p:cNvPr>
          <p:cNvSpPr/>
          <p:nvPr/>
        </p:nvSpPr>
        <p:spPr>
          <a:xfrm>
            <a:off x="5776544" y="3519609"/>
            <a:ext cx="509953" cy="509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∅</a:t>
            </a:r>
            <a:endParaRPr lang="en-US" sz="2000" dirty="0">
              <a:solidFill>
                <a:schemeClr val="accent4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E385A43-CCFD-4E3C-8BDD-F604E982D729}"/>
              </a:ext>
            </a:extLst>
          </p:cNvPr>
          <p:cNvSpPr/>
          <p:nvPr/>
        </p:nvSpPr>
        <p:spPr>
          <a:xfrm>
            <a:off x="6620602" y="3009656"/>
            <a:ext cx="509953" cy="509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DFCFD4F-862A-43AF-A871-BF3C89E98B79}"/>
              </a:ext>
            </a:extLst>
          </p:cNvPr>
          <p:cNvSpPr/>
          <p:nvPr/>
        </p:nvSpPr>
        <p:spPr>
          <a:xfrm>
            <a:off x="6620602" y="3519609"/>
            <a:ext cx="509953" cy="509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∅</a:t>
            </a:r>
            <a:endParaRPr lang="en-US" sz="2000" dirty="0">
              <a:solidFill>
                <a:schemeClr val="accent4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814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FFA0A5-4CDA-4DAC-AED9-A5030E43D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Rust/Python Iterator Model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9A055E-3430-4741-A92D-39FB8B24D5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1410642"/>
              </p:ext>
            </p:extLst>
          </p:nvPr>
        </p:nvGraphicFramePr>
        <p:xfrm>
          <a:off x="677863" y="2160588"/>
          <a:ext cx="7194183" cy="3068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533">
                  <a:extLst>
                    <a:ext uri="{9D8B030D-6E8A-4147-A177-3AD203B41FA5}">
                      <a16:colId xmlns:a16="http://schemas.microsoft.com/office/drawing/2014/main" val="109019006"/>
                    </a:ext>
                  </a:extLst>
                </a:gridCol>
                <a:gridCol w="1815573">
                  <a:extLst>
                    <a:ext uri="{9D8B030D-6E8A-4147-A177-3AD203B41FA5}">
                      <a16:colId xmlns:a16="http://schemas.microsoft.com/office/drawing/2014/main" val="2860546088"/>
                    </a:ext>
                  </a:extLst>
                </a:gridCol>
                <a:gridCol w="2186354">
                  <a:extLst>
                    <a:ext uri="{9D8B030D-6E8A-4147-A177-3AD203B41FA5}">
                      <a16:colId xmlns:a16="http://schemas.microsoft.com/office/drawing/2014/main" val="2876856595"/>
                    </a:ext>
                  </a:extLst>
                </a:gridCol>
                <a:gridCol w="2297723">
                  <a:extLst>
                    <a:ext uri="{9D8B030D-6E8A-4147-A177-3AD203B41FA5}">
                      <a16:colId xmlns:a16="http://schemas.microsoft.com/office/drawing/2014/main" val="3913514524"/>
                    </a:ext>
                  </a:extLst>
                </a:gridCol>
              </a:tblGrid>
              <a:tr h="521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advance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done?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2722857"/>
                  </a:ext>
                </a:extLst>
              </a:tr>
              <a:tr h="55964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*it</a:t>
                      </a:r>
                      <a:endParaRPr lang="en-US" dirty="0">
                        <a:solidFill>
                          <a:srgbClr val="FF0000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++it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it == last</a:t>
                      </a:r>
                      <a:endParaRPr lang="en-US" dirty="0">
                        <a:solidFill>
                          <a:srgbClr val="FF0000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1650361"/>
                  </a:ext>
                </a:extLst>
              </a:tr>
              <a:tr h="42365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r.front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r.popFront</a:t>
                      </a:r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r.empty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2516373"/>
                  </a:ext>
                </a:extLst>
              </a:tr>
              <a:tr h="521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e.Current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e.MoveNext</a:t>
                      </a:r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579610"/>
                  </a:ext>
                </a:extLst>
              </a:tr>
              <a:tr h="521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it.next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30898"/>
                  </a:ext>
                </a:extLst>
              </a:tr>
              <a:tr h="521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it.__next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__()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34780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04097430-0642-4BE6-A460-D230AFFEC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04" y="2742973"/>
            <a:ext cx="352518" cy="3962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F5E33E-F68E-4412-BAEA-3395F9C4F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76" y="3308956"/>
            <a:ext cx="396173" cy="3009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624BA4-6FD5-43CD-84A2-0455258D5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18" y="3712796"/>
            <a:ext cx="386887" cy="4347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3A4009-BD37-4C0F-A969-120E4FBA1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65" y="4250342"/>
            <a:ext cx="434706" cy="434706"/>
          </a:xfrm>
          <a:prstGeom prst="rect">
            <a:avLst/>
          </a:prstGeom>
        </p:spPr>
      </p:pic>
      <p:pic>
        <p:nvPicPr>
          <p:cNvPr id="16" name="Content Placeholder 14">
            <a:extLst>
              <a:ext uri="{FF2B5EF4-FFF2-40B4-BE49-F238E27FC236}">
                <a16:creationId xmlns:a16="http://schemas.microsoft.com/office/drawing/2014/main" id="{612C5FBE-AAED-44C3-B971-F2D082263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99" y="4758323"/>
            <a:ext cx="434706" cy="4347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714180-D3F5-4E17-BF3E-7BE05F5D47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B15081-4750-41EA-B818-6F7488401D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  <p:pic>
        <p:nvPicPr>
          <p:cNvPr id="14" name="Content Placeholder 14">
            <a:extLst>
              <a:ext uri="{FF2B5EF4-FFF2-40B4-BE49-F238E27FC236}">
                <a16:creationId xmlns:a16="http://schemas.microsoft.com/office/drawing/2014/main" id="{4A3B3DE8-77D6-4444-BF24-05DCFC12A8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029" y="3150959"/>
            <a:ext cx="1316736" cy="131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1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FFA0A5-4CDA-4DAC-AED9-A5030E43D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Rust/Python/Java/… Iterator Model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9A055E-3430-4741-A92D-39FB8B24D5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1604507"/>
              </p:ext>
            </p:extLst>
          </p:nvPr>
        </p:nvGraphicFramePr>
        <p:xfrm>
          <a:off x="677863" y="2160588"/>
          <a:ext cx="7194183" cy="3589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533">
                  <a:extLst>
                    <a:ext uri="{9D8B030D-6E8A-4147-A177-3AD203B41FA5}">
                      <a16:colId xmlns:a16="http://schemas.microsoft.com/office/drawing/2014/main" val="109019006"/>
                    </a:ext>
                  </a:extLst>
                </a:gridCol>
                <a:gridCol w="1815573">
                  <a:extLst>
                    <a:ext uri="{9D8B030D-6E8A-4147-A177-3AD203B41FA5}">
                      <a16:colId xmlns:a16="http://schemas.microsoft.com/office/drawing/2014/main" val="2860546088"/>
                    </a:ext>
                  </a:extLst>
                </a:gridCol>
                <a:gridCol w="2186354">
                  <a:extLst>
                    <a:ext uri="{9D8B030D-6E8A-4147-A177-3AD203B41FA5}">
                      <a16:colId xmlns:a16="http://schemas.microsoft.com/office/drawing/2014/main" val="2876856595"/>
                    </a:ext>
                  </a:extLst>
                </a:gridCol>
                <a:gridCol w="2297723">
                  <a:extLst>
                    <a:ext uri="{9D8B030D-6E8A-4147-A177-3AD203B41FA5}">
                      <a16:colId xmlns:a16="http://schemas.microsoft.com/office/drawing/2014/main" val="3913514524"/>
                    </a:ext>
                  </a:extLst>
                </a:gridCol>
              </a:tblGrid>
              <a:tr h="521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advance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done?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2722857"/>
                  </a:ext>
                </a:extLst>
              </a:tr>
              <a:tr h="55964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*it</a:t>
                      </a:r>
                      <a:endParaRPr lang="en-US" dirty="0">
                        <a:solidFill>
                          <a:srgbClr val="FF0000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++it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it == last</a:t>
                      </a:r>
                      <a:endParaRPr lang="en-US" dirty="0">
                        <a:solidFill>
                          <a:srgbClr val="FF0000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1650361"/>
                  </a:ext>
                </a:extLst>
              </a:tr>
              <a:tr h="42365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r.front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r.popFront</a:t>
                      </a:r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r.empty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2516373"/>
                  </a:ext>
                </a:extLst>
              </a:tr>
              <a:tr h="521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e.Current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e.MoveNext</a:t>
                      </a:r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579610"/>
                  </a:ext>
                </a:extLst>
              </a:tr>
              <a:tr h="521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it.next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30898"/>
                  </a:ext>
                </a:extLst>
              </a:tr>
              <a:tr h="521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it.__next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__()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347800"/>
                  </a:ext>
                </a:extLst>
              </a:tr>
              <a:tr h="521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it.next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it.hasNext</a:t>
                      </a:r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9230124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04097430-0642-4BE6-A460-D230AFFEC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04" y="2742973"/>
            <a:ext cx="352518" cy="3962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F5E33E-F68E-4412-BAEA-3395F9C4F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76" y="3308956"/>
            <a:ext cx="396173" cy="3009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624BA4-6FD5-43CD-84A2-0455258D5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18" y="3712796"/>
            <a:ext cx="386887" cy="4347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3A4009-BD37-4C0F-A969-120E4FBA1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65" y="4250342"/>
            <a:ext cx="434706" cy="434706"/>
          </a:xfrm>
          <a:prstGeom prst="rect">
            <a:avLst/>
          </a:prstGeom>
        </p:spPr>
      </p:pic>
      <p:pic>
        <p:nvPicPr>
          <p:cNvPr id="16" name="Content Placeholder 14">
            <a:extLst>
              <a:ext uri="{FF2B5EF4-FFF2-40B4-BE49-F238E27FC236}">
                <a16:creationId xmlns:a16="http://schemas.microsoft.com/office/drawing/2014/main" id="{612C5FBE-AAED-44C3-B971-F2D082263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99" y="4758323"/>
            <a:ext cx="434706" cy="4347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ABDFB69-5C4C-4FF6-80D6-09BD058978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20" y="5262555"/>
            <a:ext cx="353102" cy="468244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0DB676A-E108-45C0-8E03-BE298441C75D}"/>
              </a:ext>
            </a:extLst>
          </p:cNvPr>
          <p:cNvCxnSpPr>
            <a:cxnSpLocks/>
          </p:cNvCxnSpPr>
          <p:nvPr/>
        </p:nvCxnSpPr>
        <p:spPr>
          <a:xfrm>
            <a:off x="175846" y="4188532"/>
            <a:ext cx="950741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797B5B-C459-4B2A-8161-D70D3CF0A707}"/>
              </a:ext>
            </a:extLst>
          </p:cNvPr>
          <p:cNvCxnSpPr/>
          <p:nvPr/>
        </p:nvCxnSpPr>
        <p:spPr>
          <a:xfrm flipV="1">
            <a:off x="8077200" y="3552092"/>
            <a:ext cx="0" cy="5334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6A2AA95-E748-4769-9F3D-D7039C94FC2E}"/>
              </a:ext>
            </a:extLst>
          </p:cNvPr>
          <p:cNvSpPr txBox="1"/>
          <p:nvPr/>
        </p:nvSpPr>
        <p:spPr>
          <a:xfrm>
            <a:off x="8153124" y="3332402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Reading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Languages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B335EF-0A0A-4FC8-8E2A-FDF514A0E98C}"/>
              </a:ext>
            </a:extLst>
          </p:cNvPr>
          <p:cNvCxnSpPr/>
          <p:nvPr/>
        </p:nvCxnSpPr>
        <p:spPr>
          <a:xfrm flipV="1">
            <a:off x="8077200" y="4347075"/>
            <a:ext cx="0" cy="53340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CD9FB36-1CCF-41AF-8DF1-C9D64E3E215E}"/>
              </a:ext>
            </a:extLst>
          </p:cNvPr>
          <p:cNvSpPr txBox="1"/>
          <p:nvPr/>
        </p:nvSpPr>
        <p:spPr>
          <a:xfrm>
            <a:off x="8153124" y="4557310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Iterator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Languages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389FFA7-ADDB-4D70-96AB-887D890568CC}"/>
              </a:ext>
            </a:extLst>
          </p:cNvPr>
          <p:cNvCxnSpPr>
            <a:cxnSpLocks/>
          </p:cNvCxnSpPr>
          <p:nvPr/>
        </p:nvCxnSpPr>
        <p:spPr>
          <a:xfrm>
            <a:off x="175846" y="5208396"/>
            <a:ext cx="9507416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996D997-C979-4F5E-BC44-7AD015A52A0F}"/>
              </a:ext>
            </a:extLst>
          </p:cNvPr>
          <p:cNvSpPr/>
          <p:nvPr/>
        </p:nvSpPr>
        <p:spPr>
          <a:xfrm>
            <a:off x="1566333" y="2700866"/>
            <a:ext cx="1778000" cy="140810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92B3C40-E05F-446F-A947-BF24F7CF0A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2164728-EEEA-43B9-B411-2AA2285E70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  <p:pic>
        <p:nvPicPr>
          <p:cNvPr id="25" name="Content Placeholder 14">
            <a:extLst>
              <a:ext uri="{FF2B5EF4-FFF2-40B4-BE49-F238E27FC236}">
                <a16:creationId xmlns:a16="http://schemas.microsoft.com/office/drawing/2014/main" id="{0356ECB4-C9AA-4EFE-A5DC-C502F0D0BC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029" y="3150959"/>
            <a:ext cx="1316736" cy="131673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10ED71-02E8-457F-A1D0-EFBA71F86C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029" y="4857745"/>
            <a:ext cx="1316736" cy="174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5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/>
      <p:bldP spid="2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D547-C96A-491A-9A41-31ADA780F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Implementing </a:t>
            </a:r>
            <a:r>
              <a:rPr lang="en-US" dirty="0">
                <a:solidFill>
                  <a:srgbClr val="0070C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>
                <a:solidFill>
                  <a:srgbClr val="0070C0"/>
                </a:solidFill>
              </a:rPr>
              <a:t> in Python</a:t>
            </a:r>
          </a:p>
        </p:txBody>
      </p:sp>
      <p:pic>
        <p:nvPicPr>
          <p:cNvPr id="5" name="Content Placeholder 14">
            <a:extLst>
              <a:ext uri="{FF2B5EF4-FFF2-40B4-BE49-F238E27FC236}">
                <a16:creationId xmlns:a16="http://schemas.microsoft.com/office/drawing/2014/main" id="{BFDC318E-73A0-4A50-90A8-D894FDFA9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334" y="280107"/>
            <a:ext cx="1316736" cy="13167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34E2D8-7F4E-47D2-9EB4-2575DDAA31B8}"/>
              </a:ext>
            </a:extLst>
          </p:cNvPr>
          <p:cNvSpPr txBox="1"/>
          <p:nvPr/>
        </p:nvSpPr>
        <p:spPr>
          <a:xfrm>
            <a:off x="677334" y="1270000"/>
            <a:ext cx="776687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py_iterator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base_;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P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__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next__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(;;)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reference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.__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__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_,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29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D547-C96A-491A-9A41-31ADA780F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Java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4E2D8-7F4E-47D2-9EB4-2575DDAA31B8}"/>
              </a:ext>
            </a:extLst>
          </p:cNvPr>
          <p:cNvSpPr txBox="1"/>
          <p:nvPr/>
        </p:nvSpPr>
        <p:spPr>
          <a:xfrm>
            <a:off x="677334" y="1270000"/>
            <a:ext cx="8042586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java_iterator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base_;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P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(;;)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reference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_,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hasNext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        // ???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A4AAF-27F2-4E65-9FFE-D42A3C03F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80" y="396946"/>
            <a:ext cx="1316736" cy="174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1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D547-C96A-491A-9A41-31ADA780F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31A6E-9F34-4849-A1F0-36E20CE7A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4E2D8-7F4E-47D2-9EB4-2575DDAA31B8}"/>
              </a:ext>
            </a:extLst>
          </p:cNvPr>
          <p:cNvSpPr txBox="1"/>
          <p:nvPr/>
        </p:nvSpPr>
        <p:spPr>
          <a:xfrm>
            <a:off x="677334" y="1270000"/>
            <a:ext cx="5484194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java_iterator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P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filter_iterator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base_;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Optional&lt;reference&gt;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set_next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hasNext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 =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_, *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_))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8000"/>
                </a:solidFill>
                <a:effectLst/>
                <a:latin typeface="Fira Code, Consolas,  Courier New"/>
              </a:rPr>
              <a:t>        // ...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hasNext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 </a:t>
            </a:r>
            <a:r>
              <a:rPr lang="en-US" sz="1200" b="0" dirty="0">
                <a:solidFill>
                  <a:srgbClr val="C586C0"/>
                </a:solidFill>
                <a:effectLst/>
                <a:latin typeface="Fira Code, Consolas,  Courier New"/>
              </a:rPr>
              <a:t>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set_next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A4AAF-27F2-4E65-9FFE-D42A3C03F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80" y="396946"/>
            <a:ext cx="1316736" cy="174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563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D547-C96A-491A-9A41-31ADA780F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E68FD-F822-48EB-A968-088693D7F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4E2D8-7F4E-47D2-9EB4-2575DDAA31B8}"/>
              </a:ext>
            </a:extLst>
          </p:cNvPr>
          <p:cNvSpPr txBox="1"/>
          <p:nvPr/>
        </p:nvSpPr>
        <p:spPr>
          <a:xfrm>
            <a:off x="677334" y="1270000"/>
            <a:ext cx="5484194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java_iterator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P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filter_iterator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base_;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Optional&lt;reference&gt;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set_next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hasNext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 =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_, *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_))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2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 </a:t>
            </a:r>
            <a:r>
              <a:rPr lang="en-US" sz="1200" b="0" dirty="0">
                <a:solidFill>
                  <a:srgbClr val="C586C0"/>
                </a:solidFill>
                <a:effectLst/>
                <a:latin typeface="Fira Code, Consolas,  Courier New"/>
              </a:rPr>
              <a:t>and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set_next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throw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NoSuchElement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reference v = *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next_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elem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_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reset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v;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hasNext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 </a:t>
            </a:r>
            <a:r>
              <a:rPr lang="en-US" sz="1200" b="0" dirty="0">
                <a:solidFill>
                  <a:srgbClr val="C586C0"/>
                </a:solidFill>
                <a:effectLst/>
                <a:latin typeface="Fira Code, Consolas,  Courier New"/>
              </a:rPr>
              <a:t>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set_next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A4AAF-27F2-4E65-9FFE-D42A3C03F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80" y="396946"/>
            <a:ext cx="1316736" cy="174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82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D547-C96A-491A-9A41-31ADA780F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6DFF9-B967-41F2-8469-DC8459813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4E2D8-7F4E-47D2-9EB4-2575DDAA31B8}"/>
              </a:ext>
            </a:extLst>
          </p:cNvPr>
          <p:cNvSpPr txBox="1"/>
          <p:nvPr/>
        </p:nvSpPr>
        <p:spPr>
          <a:xfrm>
            <a:off x="677334" y="1270000"/>
            <a:ext cx="5484194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java_iterator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P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filter_iterator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base_;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Optional&lt;reference&gt;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set_next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hasNext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 =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_, *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_))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2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hasNext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throw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NoSuchElement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reference v = *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next_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elem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_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reset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v;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hasNext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 </a:t>
            </a:r>
            <a:r>
              <a:rPr lang="en-US" sz="1200" b="0" dirty="0">
                <a:solidFill>
                  <a:srgbClr val="C586C0"/>
                </a:solidFill>
                <a:effectLst/>
                <a:latin typeface="Fira Code, Consolas,  Courier New"/>
              </a:rPr>
              <a:t>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set_next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A4AAF-27F2-4E65-9FFE-D42A3C03F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80" y="396946"/>
            <a:ext cx="1316736" cy="174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69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D547-C96A-491A-9A41-31ADA780F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F21BC-A9F1-4FA6-8E26-3819DF147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4E2D8-7F4E-47D2-9EB4-2575DDAA31B8}"/>
              </a:ext>
            </a:extLst>
          </p:cNvPr>
          <p:cNvSpPr txBox="1"/>
          <p:nvPr/>
        </p:nvSpPr>
        <p:spPr>
          <a:xfrm>
            <a:off x="677334" y="1270000"/>
            <a:ext cx="5484194" cy="5447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java_iterator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P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filter_iterator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base_;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Optional&lt;reference&gt;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set_next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hasNext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 =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_, *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_))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2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hasNext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throw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NoSuchElement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*next_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_.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take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hasNext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 </a:t>
            </a:r>
            <a:r>
              <a:rPr lang="en-US" sz="1200" b="0" dirty="0">
                <a:solidFill>
                  <a:srgbClr val="C586C0"/>
                </a:solidFill>
                <a:effectLst/>
                <a:latin typeface="Fira Code, Consolas,  Courier New"/>
              </a:rPr>
              <a:t>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set_next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A4AAF-27F2-4E65-9FFE-D42A3C03F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80" y="396946"/>
            <a:ext cx="1316736" cy="174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11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D547-C96A-491A-9A41-31ADA780F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Implementing </a:t>
            </a:r>
            <a:r>
              <a:rPr lang="en-US" dirty="0">
                <a:solidFill>
                  <a:schemeClr val="accent4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peek</a:t>
            </a:r>
            <a:r>
              <a:rPr lang="en-US" dirty="0">
                <a:solidFill>
                  <a:schemeClr val="accent4"/>
                </a:solidFill>
              </a:rPr>
              <a:t> in Rust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4E2D8-7F4E-47D2-9EB4-2575DDAA31B8}"/>
              </a:ext>
            </a:extLst>
          </p:cNvPr>
          <p:cNvSpPr txBox="1"/>
          <p:nvPr/>
        </p:nvSpPr>
        <p:spPr>
          <a:xfrm>
            <a:off x="677334" y="1270000"/>
            <a:ext cx="5739072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rust_iterator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peek_iterator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base_;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Optional&lt;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&lt;I&gt;&gt;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Optional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_)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next_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elem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take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peek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Optional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6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_)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_ =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E9B2CE-EE35-4D8F-91A5-191005A1C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198953-26CF-47EC-A9AA-7D03BCEFA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27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F93A74-FC2B-4436-ACB1-E43BA1F43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6E9766-74B8-44A5-AC37-E5F1F8C2D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go back to this example: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888B2E-DDFF-42E9-842E-48646EF272FF}"/>
              </a:ext>
            </a:extLst>
          </p:cNvPr>
          <p:cNvSpPr txBox="1"/>
          <p:nvPr/>
        </p:nvSpPr>
        <p:spPr>
          <a:xfrm>
            <a:off x="677334" y="2625042"/>
            <a:ext cx="749115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some_operation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impl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::vector&lt;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v = {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6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r = v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   |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map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some_operation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   |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filter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([](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){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%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==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 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: r)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fmt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"{}</a:t>
            </a:r>
            <a:r>
              <a:rPr lang="en-US" b="0" dirty="0">
                <a:solidFill>
                  <a:srgbClr val="EE0000"/>
                </a:solidFill>
                <a:effectLst/>
                <a:latin typeface="Fira Code, Consolas,  Courier New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EEC90-C510-4806-8DD2-9E65E3B99396}"/>
              </a:ext>
            </a:extLst>
          </p:cNvPr>
          <p:cNvSpPr txBox="1"/>
          <p:nvPr/>
        </p:nvSpPr>
        <p:spPr>
          <a:xfrm>
            <a:off x="6893169" y="2006042"/>
            <a:ext cx="2119491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How many times is</a:t>
            </a:r>
          </a:p>
          <a:p>
            <a:pPr algn="ctr"/>
            <a:r>
              <a:rPr lang="en-US" dirty="0" err="1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some_operation</a:t>
            </a:r>
            <a:endParaRPr lang="en-US" dirty="0">
              <a:solidFill>
                <a:schemeClr val="accent1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invoked??</a:t>
            </a:r>
          </a:p>
        </p:txBody>
      </p:sp>
      <p:pic>
        <p:nvPicPr>
          <p:cNvPr id="12" name="Content Placeholder 14">
            <a:extLst>
              <a:ext uri="{FF2B5EF4-FFF2-40B4-BE49-F238E27FC236}">
                <a16:creationId xmlns:a16="http://schemas.microsoft.com/office/drawing/2014/main" id="{DB214B1D-EF76-406E-AC1C-B78EB62FB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26" y="1845137"/>
            <a:ext cx="1316736" cy="13167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754EA8-307F-4A65-A539-51F279595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26" y="3460148"/>
            <a:ext cx="1316736" cy="17461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8538E5-9282-46E4-9DD2-A0BFA2EE5EBB}"/>
              </a:ext>
            </a:extLst>
          </p:cNvPr>
          <p:cNvSpPr txBox="1"/>
          <p:nvPr/>
        </p:nvSpPr>
        <p:spPr>
          <a:xfrm>
            <a:off x="6893168" y="2999092"/>
            <a:ext cx="211949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Exactly 6.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168ADA-BACB-4937-A935-DEB2319966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56A3A-2B87-43EE-8055-87F07FFEE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some sequence…</a:t>
            </a:r>
          </a:p>
        </p:txBody>
      </p:sp>
      <p:pic>
        <p:nvPicPr>
          <p:cNvPr id="37" name="Content Placeholder 36">
            <a:extLst>
              <a:ext uri="{FF2B5EF4-FFF2-40B4-BE49-F238E27FC236}">
                <a16:creationId xmlns:a16="http://schemas.microsoft.com/office/drawing/2014/main" id="{58DBCB9A-4205-442A-9ABE-31CFA1865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13" y="2160588"/>
            <a:ext cx="8554211" cy="3881437"/>
          </a:xfr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892693EE-42A7-40E2-8B6A-14C18FE13C74}"/>
              </a:ext>
            </a:extLst>
          </p:cNvPr>
          <p:cNvSpPr/>
          <p:nvPr/>
        </p:nvSpPr>
        <p:spPr>
          <a:xfrm>
            <a:off x="1189892" y="3217984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</p:spTree>
    <p:extLst>
      <p:ext uri="{BB962C8B-B14F-4D97-AF65-F5344CB8AC3E}">
        <p14:creationId xmlns:p14="http://schemas.microsoft.com/office/powerpoint/2010/main" val="582650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A266A-7E52-4E02-AC3F-F85A3F506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7E3C38-1763-417C-B334-D15DBB48D966}"/>
              </a:ext>
            </a:extLst>
          </p:cNvPr>
          <p:cNvSpPr txBox="1"/>
          <p:nvPr/>
        </p:nvSpPr>
        <p:spPr>
          <a:xfrm>
            <a:off x="797169" y="1582340"/>
            <a:ext cx="831830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Optional&lt;reference&gt;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().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map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(fun_);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Optional&lt;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eference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&gt;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_, *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nullopt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823A628-B68B-46AA-BE1B-E8A036FBE205}"/>
              </a:ext>
            </a:extLst>
          </p:cNvPr>
          <p:cNvCxnSpPr>
            <a:cxnSpLocks/>
          </p:cNvCxnSpPr>
          <p:nvPr/>
        </p:nvCxnSpPr>
        <p:spPr>
          <a:xfrm flipH="1" flipV="1">
            <a:off x="3247292" y="2174631"/>
            <a:ext cx="1236785" cy="8792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2E99614-2337-4FD1-A98F-381CF027B2E7}"/>
              </a:ext>
            </a:extLst>
          </p:cNvPr>
          <p:cNvCxnSpPr>
            <a:cxnSpLocks/>
          </p:cNvCxnSpPr>
          <p:nvPr/>
        </p:nvCxnSpPr>
        <p:spPr>
          <a:xfrm flipH="1" flipV="1">
            <a:off x="3528646" y="3163414"/>
            <a:ext cx="867509" cy="1793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B3DE67D-24A5-4E14-A774-3AC62A04F407}"/>
              </a:ext>
            </a:extLst>
          </p:cNvPr>
          <p:cNvSpPr/>
          <p:nvPr/>
        </p:nvSpPr>
        <p:spPr>
          <a:xfrm>
            <a:off x="4396155" y="3279819"/>
            <a:ext cx="621322" cy="262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D464E1-AD54-4E1D-92F6-48007D88286B}"/>
              </a:ext>
            </a:extLst>
          </p:cNvPr>
          <p:cNvSpPr/>
          <p:nvPr/>
        </p:nvSpPr>
        <p:spPr>
          <a:xfrm>
            <a:off x="3030418" y="3017659"/>
            <a:ext cx="498228" cy="262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A3DF59-6BFE-4245-B1A7-1A693AB45C8C}"/>
              </a:ext>
            </a:extLst>
          </p:cNvPr>
          <p:cNvSpPr/>
          <p:nvPr/>
        </p:nvSpPr>
        <p:spPr>
          <a:xfrm>
            <a:off x="3464171" y="3541979"/>
            <a:ext cx="498229" cy="262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35B68A-EBA2-497F-A4A9-15E430C0DAD3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3247294" y="3279819"/>
            <a:ext cx="465992" cy="2621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4F57F841-24F7-4AA3-923E-6426FF55A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A1D608-1A53-4B78-9E0D-56F44C506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5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0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A266A-7E52-4E02-AC3F-F85A3F506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Iterator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CEFDC-9EF3-4822-AED7-9F8AC42DA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7E3C38-1763-417C-B334-D15DBB48D966}"/>
              </a:ext>
            </a:extLst>
          </p:cNvPr>
          <p:cNvSpPr txBox="1"/>
          <p:nvPr/>
        </p:nvSpPr>
        <p:spPr>
          <a:xfrm>
            <a:off x="797169" y="1582340"/>
            <a:ext cx="693972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(fun_,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(;;)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reference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_,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  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823A628-B68B-46AA-BE1B-E8A036FBE205}"/>
              </a:ext>
            </a:extLst>
          </p:cNvPr>
          <p:cNvCxnSpPr>
            <a:cxnSpLocks/>
          </p:cNvCxnSpPr>
          <p:nvPr/>
        </p:nvCxnSpPr>
        <p:spPr>
          <a:xfrm flipH="1" flipV="1">
            <a:off x="3247293" y="2174632"/>
            <a:ext cx="1441938" cy="11681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2E99614-2337-4FD1-A98F-381CF027B2E7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 flipV="1">
            <a:off x="3789483" y="3409286"/>
            <a:ext cx="564863" cy="2818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B3DE67D-24A5-4E14-A774-3AC62A04F407}"/>
              </a:ext>
            </a:extLst>
          </p:cNvPr>
          <p:cNvSpPr/>
          <p:nvPr/>
        </p:nvSpPr>
        <p:spPr>
          <a:xfrm>
            <a:off x="4354346" y="3560079"/>
            <a:ext cx="510731" cy="26216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D464E1-AD54-4E1D-92F6-48007D88286B}"/>
              </a:ext>
            </a:extLst>
          </p:cNvPr>
          <p:cNvSpPr/>
          <p:nvPr/>
        </p:nvSpPr>
        <p:spPr>
          <a:xfrm>
            <a:off x="3291255" y="3278206"/>
            <a:ext cx="498228" cy="26216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19073BC2-E099-412D-B426-44ED29CF7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80" y="426644"/>
            <a:ext cx="1316736" cy="131673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03A7D2-A0FA-4A01-B67B-5E761FC50E8E}"/>
              </a:ext>
            </a:extLst>
          </p:cNvPr>
          <p:cNvSpPr/>
          <p:nvPr/>
        </p:nvSpPr>
        <p:spPr>
          <a:xfrm>
            <a:off x="3437341" y="3822239"/>
            <a:ext cx="510731" cy="26216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2988C0-924C-46C2-829E-4E96A3B07BD5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540371" y="3530511"/>
            <a:ext cx="152336" cy="2917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19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A266A-7E52-4E02-AC3F-F85A3F506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45A338-BD41-44FD-984A-F5356A1E2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BBC2B1-E752-46FD-9B9E-EDDDE4D46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995" y="428525"/>
            <a:ext cx="1316736" cy="17461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3FDB7C-5F3B-4113-BE34-01517DBA2422}"/>
              </a:ext>
            </a:extLst>
          </p:cNvPr>
          <p:cNvSpPr txBox="1"/>
          <p:nvPr/>
        </p:nvSpPr>
        <p:spPr>
          <a:xfrm>
            <a:off x="795528" y="1270000"/>
            <a:ext cx="5027338" cy="56784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1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map_iterator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1100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1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(fun_, 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());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1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Fira Code, Consolas,  Courier New"/>
              </a:rPr>
              <a:t>java_iterator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, Consolas,  Courier New"/>
              </a:rPr>
              <a:t>P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1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filter_iterator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base_;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Optional&lt;reference&gt;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Fira Code, Consolas,  Courier New"/>
              </a:rPr>
              <a:t>set_next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10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Fira Code, Consolas,  Courier New"/>
              </a:rPr>
              <a:t>hasNext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_ = 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1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_, *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_))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1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1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100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1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Fira Code, Consolas,  Courier New"/>
              </a:rPr>
              <a:t>hasNext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, Consolas,  Courier New"/>
              </a:rPr>
              <a:t>throw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Fira Code, Consolas,  Courier New"/>
              </a:rPr>
              <a:t>NoSuchElement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*next_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, Consolas,  Courier New"/>
              </a:rPr>
              <a:t>elem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_.</a:t>
            </a:r>
            <a:r>
              <a:rPr lang="en-US" sz="1100" b="0" dirty="0">
                <a:solidFill>
                  <a:srgbClr val="795E26"/>
                </a:solidFill>
                <a:effectLst/>
                <a:latin typeface="Fira Code, Consolas,  Courier New"/>
              </a:rPr>
              <a:t>take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Fira Code, Consolas,  Courier New"/>
              </a:rPr>
              <a:t>hasNext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_ </a:t>
            </a:r>
            <a:r>
              <a:rPr lang="en-US" sz="1100" b="0" dirty="0">
                <a:solidFill>
                  <a:srgbClr val="C586C0"/>
                </a:solidFill>
                <a:effectLst/>
                <a:latin typeface="Fira Code, Consolas,  Courier New"/>
              </a:rPr>
              <a:t>or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Fira Code, Consolas,  Courier New"/>
              </a:rPr>
              <a:t>set_next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endParaRPr lang="en-US" sz="11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4526D7-C22B-4FD4-988B-63971F532345}"/>
              </a:ext>
            </a:extLst>
          </p:cNvPr>
          <p:cNvCxnSpPr>
            <a:cxnSpLocks/>
          </p:cNvCxnSpPr>
          <p:nvPr/>
        </p:nvCxnSpPr>
        <p:spPr>
          <a:xfrm flipH="1" flipV="1">
            <a:off x="2404696" y="1709523"/>
            <a:ext cx="851775" cy="15312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828764-F387-4BB8-8655-6E3EC73351B6}"/>
              </a:ext>
            </a:extLst>
          </p:cNvPr>
          <p:cNvCxnSpPr>
            <a:cxnSpLocks/>
            <a:stCxn id="16" idx="1"/>
            <a:endCxn id="17" idx="3"/>
          </p:cNvCxnSpPr>
          <p:nvPr/>
        </p:nvCxnSpPr>
        <p:spPr>
          <a:xfrm flipH="1" flipV="1">
            <a:off x="2764890" y="3414913"/>
            <a:ext cx="621057" cy="1515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4A177F4-61DC-4F78-9E16-61E2724C332D}"/>
              </a:ext>
            </a:extLst>
          </p:cNvPr>
          <p:cNvSpPr/>
          <p:nvPr/>
        </p:nvSpPr>
        <p:spPr>
          <a:xfrm>
            <a:off x="3385947" y="3459517"/>
            <a:ext cx="1007633" cy="21394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1FF3AD-CF3C-4C3F-AB91-AD737CB05368}"/>
              </a:ext>
            </a:extLst>
          </p:cNvPr>
          <p:cNvSpPr/>
          <p:nvPr/>
        </p:nvSpPr>
        <p:spPr>
          <a:xfrm>
            <a:off x="1876479" y="3307942"/>
            <a:ext cx="888411" cy="21394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0F16B5-282A-4D0E-A8B0-745935DD5F45}"/>
              </a:ext>
            </a:extLst>
          </p:cNvPr>
          <p:cNvSpPr/>
          <p:nvPr/>
        </p:nvSpPr>
        <p:spPr>
          <a:xfrm>
            <a:off x="2132387" y="5481029"/>
            <a:ext cx="1023407" cy="21394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4E316D-90EA-4561-A214-1E606D4F03AD}"/>
              </a:ext>
            </a:extLst>
          </p:cNvPr>
          <p:cNvCxnSpPr>
            <a:cxnSpLocks/>
            <a:stCxn id="21" idx="0"/>
            <a:endCxn id="17" idx="2"/>
          </p:cNvCxnSpPr>
          <p:nvPr/>
        </p:nvCxnSpPr>
        <p:spPr>
          <a:xfrm flipH="1" flipV="1">
            <a:off x="2320685" y="3521883"/>
            <a:ext cx="323406" cy="19591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45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1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F93A74-FC2B-4436-ACB1-E43BA1F43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6E9766-74B8-44A5-AC37-E5F1F8C2D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the iterator languages offer free performance?</a:t>
            </a:r>
          </a:p>
          <a:p>
            <a:r>
              <a:rPr lang="en-US" dirty="0"/>
              <a:t>Consider this example: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888B2E-DDFF-42E9-842E-48646EF272FF}"/>
              </a:ext>
            </a:extLst>
          </p:cNvPr>
          <p:cNvSpPr txBox="1"/>
          <p:nvPr/>
        </p:nvSpPr>
        <p:spPr>
          <a:xfrm>
            <a:off x="794565" y="2999092"/>
            <a:ext cx="625042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some_operation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impl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::vector&lt;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v = {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6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r = v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   |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map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some_operation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   |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drop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(2);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: r)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fmt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"{}</a:t>
            </a:r>
            <a:r>
              <a:rPr lang="en-US" b="0" dirty="0">
                <a:solidFill>
                  <a:srgbClr val="EE0000"/>
                </a:solidFill>
                <a:effectLst/>
                <a:latin typeface="Fira Code, Consolas,  Courier New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EEC90-C510-4806-8DD2-9E65E3B99396}"/>
              </a:ext>
            </a:extLst>
          </p:cNvPr>
          <p:cNvSpPr txBox="1"/>
          <p:nvPr/>
        </p:nvSpPr>
        <p:spPr>
          <a:xfrm>
            <a:off x="6893169" y="2006042"/>
            <a:ext cx="2119491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How many times is</a:t>
            </a:r>
          </a:p>
          <a:p>
            <a:pPr algn="ctr"/>
            <a:r>
              <a:rPr lang="en-US" dirty="0" err="1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some_operation</a:t>
            </a:r>
            <a:endParaRPr lang="en-US" dirty="0">
              <a:solidFill>
                <a:schemeClr val="accent1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invoked??</a:t>
            </a:r>
          </a:p>
        </p:txBody>
      </p:sp>
      <p:pic>
        <p:nvPicPr>
          <p:cNvPr id="12" name="Content Placeholder 14">
            <a:extLst>
              <a:ext uri="{FF2B5EF4-FFF2-40B4-BE49-F238E27FC236}">
                <a16:creationId xmlns:a16="http://schemas.microsoft.com/office/drawing/2014/main" id="{DB214B1D-EF76-406E-AC1C-B78EB62FB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26" y="1845137"/>
            <a:ext cx="1316736" cy="13167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754EA8-307F-4A65-A539-51F279595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26" y="3460148"/>
            <a:ext cx="1316736" cy="17461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8538E5-9282-46E4-9DD2-A0BFA2EE5EBB}"/>
              </a:ext>
            </a:extLst>
          </p:cNvPr>
          <p:cNvSpPr txBox="1"/>
          <p:nvPr/>
        </p:nvSpPr>
        <p:spPr>
          <a:xfrm>
            <a:off x="6893168" y="2999092"/>
            <a:ext cx="211949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Exactly 6.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479F5C-FF66-4028-924E-916C7E0908D6}"/>
              </a:ext>
            </a:extLst>
          </p:cNvPr>
          <p:cNvSpPr txBox="1"/>
          <p:nvPr/>
        </p:nvSpPr>
        <p:spPr>
          <a:xfrm>
            <a:off x="6893168" y="3489577"/>
            <a:ext cx="2119491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But C++/D/C#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do it in 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02C6324-D2B3-4EDA-8F9A-75F8BA4C4C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2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0" grpId="0" uiExpand="1"/>
      <p:bldP spid="11" grpId="0" uiExpand="1" animBg="1"/>
      <p:bldP spid="14" grpId="0" uiExpand="1" animBg="1"/>
      <p:bldP spid="15" grpId="0" uiExpand="1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F93A74-FC2B-4436-ACB1-E43BA1F43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6E9766-74B8-44A5-AC37-E5F1F8C2D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the iterator languages offer free performance?</a:t>
            </a:r>
          </a:p>
          <a:p>
            <a:r>
              <a:rPr lang="en-US" dirty="0"/>
              <a:t>Consider this example: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888B2E-DDFF-42E9-842E-48646EF272FF}"/>
              </a:ext>
            </a:extLst>
          </p:cNvPr>
          <p:cNvSpPr txBox="1"/>
          <p:nvPr/>
        </p:nvSpPr>
        <p:spPr>
          <a:xfrm>
            <a:off x="794565" y="2999092"/>
            <a:ext cx="625042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some_operation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impl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::vector&lt;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v = {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6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r = v</a:t>
            </a:r>
          </a:p>
          <a:p>
            <a:r>
              <a:rPr lang="en-US" dirty="0">
                <a:solidFill>
                  <a:srgbClr val="000000"/>
                </a:solidFill>
                <a:latin typeface="Fira Code, Consolas,  Courier New"/>
              </a:rPr>
              <a:t>           | </a:t>
            </a:r>
            <a:r>
              <a:rPr lang="en-US" dirty="0">
                <a:solidFill>
                  <a:srgbClr val="795E26"/>
                </a:solidFill>
                <a:latin typeface="Fira Code, Consolas,  Courier New"/>
              </a:rPr>
              <a:t>drop</a:t>
            </a:r>
            <a:r>
              <a:rPr lang="en-US" dirty="0">
                <a:solidFill>
                  <a:srgbClr val="000000"/>
                </a:solidFill>
                <a:latin typeface="Fira Code, Consolas,  Courier New"/>
              </a:rPr>
              <a:t>(2)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   |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map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some_operation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: r)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fmt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"{}</a:t>
            </a:r>
            <a:r>
              <a:rPr lang="en-US" b="0" dirty="0">
                <a:solidFill>
                  <a:srgbClr val="EE0000"/>
                </a:solidFill>
                <a:effectLst/>
                <a:latin typeface="Fira Code, Consolas,  Courier New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EEC90-C510-4806-8DD2-9E65E3B99396}"/>
              </a:ext>
            </a:extLst>
          </p:cNvPr>
          <p:cNvSpPr txBox="1"/>
          <p:nvPr/>
        </p:nvSpPr>
        <p:spPr>
          <a:xfrm>
            <a:off x="6893169" y="2006042"/>
            <a:ext cx="2119491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How many times is</a:t>
            </a:r>
          </a:p>
          <a:p>
            <a:pPr algn="ctr"/>
            <a:r>
              <a:rPr lang="en-US" dirty="0" err="1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some_operation</a:t>
            </a:r>
            <a:endParaRPr lang="en-US" dirty="0">
              <a:solidFill>
                <a:schemeClr val="accent1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invoked??</a:t>
            </a:r>
          </a:p>
        </p:txBody>
      </p:sp>
      <p:pic>
        <p:nvPicPr>
          <p:cNvPr id="12" name="Content Placeholder 14">
            <a:extLst>
              <a:ext uri="{FF2B5EF4-FFF2-40B4-BE49-F238E27FC236}">
                <a16:creationId xmlns:a16="http://schemas.microsoft.com/office/drawing/2014/main" id="{DB214B1D-EF76-406E-AC1C-B78EB62FB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26" y="1845137"/>
            <a:ext cx="1316736" cy="13167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754EA8-307F-4A65-A539-51F279595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26" y="3460148"/>
            <a:ext cx="1316736" cy="17461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8538E5-9282-46E4-9DD2-A0BFA2EE5EBB}"/>
              </a:ext>
            </a:extLst>
          </p:cNvPr>
          <p:cNvSpPr txBox="1"/>
          <p:nvPr/>
        </p:nvSpPr>
        <p:spPr>
          <a:xfrm>
            <a:off x="6893168" y="2999092"/>
            <a:ext cx="2119491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Exactly 4.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479F5C-FF66-4028-924E-916C7E0908D6}"/>
              </a:ext>
            </a:extLst>
          </p:cNvPr>
          <p:cNvSpPr txBox="1"/>
          <p:nvPr/>
        </p:nvSpPr>
        <p:spPr>
          <a:xfrm>
            <a:off x="6893168" y="3489577"/>
            <a:ext cx="2119491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But C++/D/C#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do it in 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343999-02E6-41CC-A21A-95F9E4F503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82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F93A74-FC2B-4436-ACB1-E43BA1F43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6E9766-74B8-44A5-AC37-E5F1F8C2D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 the iterator languages offer free performance? </a:t>
            </a:r>
          </a:p>
          <a:p>
            <a:r>
              <a:rPr lang="en-US" dirty="0"/>
              <a:t>Do the iterator languages offer equivalent functionality?</a:t>
            </a:r>
          </a:p>
          <a:p>
            <a:r>
              <a:rPr lang="en-US" dirty="0"/>
              <a:t>Consider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find_if</a:t>
            </a:r>
            <a:r>
              <a:rPr lang="en-US" dirty="0"/>
              <a:t>…</a:t>
            </a:r>
          </a:p>
        </p:txBody>
      </p:sp>
      <p:pic>
        <p:nvPicPr>
          <p:cNvPr id="12" name="Content Placeholder 14">
            <a:extLst>
              <a:ext uri="{FF2B5EF4-FFF2-40B4-BE49-F238E27FC236}">
                <a16:creationId xmlns:a16="http://schemas.microsoft.com/office/drawing/2014/main" id="{DB214B1D-EF76-406E-AC1C-B78EB62FB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26" y="1845137"/>
            <a:ext cx="1316736" cy="13167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754EA8-307F-4A65-A539-51F279595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26" y="3460148"/>
            <a:ext cx="1316736" cy="1746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CDD4C5-10C3-4D8A-A384-1544D95C86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8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BE42-30E7-4E77-8587-8FF824FD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find_if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FA1B32-B9D9-4D57-8792-BAD246F03961}"/>
              </a:ext>
            </a:extLst>
          </p:cNvPr>
          <p:cNvSpPr txBox="1"/>
          <p:nvPr/>
        </p:nvSpPr>
        <p:spPr>
          <a:xfrm>
            <a:off x="677334" y="1930400"/>
            <a:ext cx="666400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, Consolas,  Courier New"/>
              </a:rPr>
              <a:t>first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, Consolas,  Courier New"/>
              </a:rPr>
              <a:t>last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(; first != last; ++first)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*first))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first;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first;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D3352-F543-44C0-99D1-50B61EC48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58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BE42-30E7-4E77-8587-8FF824FD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find_if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FA1B32-B9D9-4D57-8792-BAD246F03961}"/>
              </a:ext>
            </a:extLst>
          </p:cNvPr>
          <p:cNvSpPr txBox="1"/>
          <p:nvPr/>
        </p:nvSpPr>
        <p:spPr>
          <a:xfrm>
            <a:off x="677334" y="1930400"/>
            <a:ext cx="666400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, Consolas,  Courier New"/>
              </a:rPr>
              <a:t>first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, Consolas,  Courier New"/>
              </a:rPr>
              <a:t>last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(; first != last; ++first)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*first))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first;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first;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it =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v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(),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v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is_bad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(it !=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v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v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erase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(it);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A0E753-7D78-4253-9A5E-513664879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871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BE42-30E7-4E77-8587-8FF824FD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find_if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FA1B32-B9D9-4D57-8792-BAD246F03961}"/>
              </a:ext>
            </a:extLst>
          </p:cNvPr>
          <p:cNvSpPr txBox="1"/>
          <p:nvPr/>
        </p:nvSpPr>
        <p:spPr>
          <a:xfrm>
            <a:off x="677334" y="1930400"/>
            <a:ext cx="845616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rust_iterator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-&gt;</a:t>
            </a:r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 ????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    // ...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r =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v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iter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is_bad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704063-E802-4A93-B863-E45DB551B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A9209E-86EE-4C90-A3DD-7307309FD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295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BE42-30E7-4E77-8587-8FF824FD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find_if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FA1B32-B9D9-4D57-8792-BAD246F03961}"/>
              </a:ext>
            </a:extLst>
          </p:cNvPr>
          <p:cNvSpPr txBox="1"/>
          <p:nvPr/>
        </p:nvSpPr>
        <p:spPr>
          <a:xfrm>
            <a:off x="677334" y="1930400"/>
            <a:ext cx="845616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rust_iterator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-&gt;</a:t>
            </a:r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 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    // ...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r =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v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iter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is_bad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8F062D-F498-4E8C-96FD-50903EDC5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4F6C0-4083-46A7-AF5F-02D921194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05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F5F0721-369B-42DF-A776-A163DCAC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some </a:t>
            </a:r>
            <a:r>
              <a:rPr lang="en-US" dirty="0">
                <a:solidFill>
                  <a:schemeClr val="accent5"/>
                </a:solidFill>
              </a:rPr>
              <a:t>uniform </a:t>
            </a:r>
            <a:r>
              <a:rPr lang="en-US" dirty="0"/>
              <a:t>access pattern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07EB61D-1C82-4706-A4A0-7F16B40BCA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1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BE42-30E7-4E77-8587-8FF824FD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find_if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FA1B32-B9D9-4D57-8792-BAD246F03961}"/>
              </a:ext>
            </a:extLst>
          </p:cNvPr>
          <p:cNvSpPr txBox="1"/>
          <p:nvPr/>
        </p:nvSpPr>
        <p:spPr>
          <a:xfrm>
            <a:off x="677334" y="1930400"/>
            <a:ext cx="928331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rust_iterator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-&gt;</a:t>
            </a:r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Optional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iter_reference_t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&gt;&gt; 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    // ...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r =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v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iter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is_bad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95F835-2AA1-44A5-B4CB-243A577E4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2F7F77-6831-4898-A25F-D0074DF62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23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BE42-30E7-4E77-8587-8FF824FD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find_if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FA1B32-B9D9-4D57-8792-BAD246F03961}"/>
              </a:ext>
            </a:extLst>
          </p:cNvPr>
          <p:cNvSpPr txBox="1"/>
          <p:nvPr/>
        </p:nvSpPr>
        <p:spPr>
          <a:xfrm>
            <a:off x="677334" y="1930400"/>
            <a:ext cx="900759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rust_iterator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-&gt;</a:t>
            </a:r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Optional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iter_reference_t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&gt;&gt;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iter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*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nullopt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r =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v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iter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is_bad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6313AD-9E43-464D-B2D8-D6701EBF4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FD1615-09F7-47D1-861B-362335493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89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BE42-30E7-4E77-8587-8FF824FD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find_if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FA1B32-B9D9-4D57-8792-BAD246F03961}"/>
              </a:ext>
            </a:extLst>
          </p:cNvPr>
          <p:cNvSpPr txBox="1"/>
          <p:nvPr/>
        </p:nvSpPr>
        <p:spPr>
          <a:xfrm>
            <a:off x="677334" y="1930400"/>
            <a:ext cx="900759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rust_iterator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-&gt;</a:t>
            </a:r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Optional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iter_reference_t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&gt;&gt;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iter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*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nullopt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r =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v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iter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is_bad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(r) 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    // ???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285A3E-2338-4740-91B4-746E8DFD5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DA8E74-D7B3-4A9A-87DB-C5F3FEFBF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5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BE42-30E7-4E77-8587-8FF824FD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find_if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FA1B32-B9D9-4D57-8792-BAD246F03961}"/>
              </a:ext>
            </a:extLst>
          </p:cNvPr>
          <p:cNvSpPr txBox="1"/>
          <p:nvPr/>
        </p:nvSpPr>
        <p:spPr>
          <a:xfrm>
            <a:off x="677334" y="1930400"/>
            <a:ext cx="900759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rust_iterator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-&gt;</a:t>
            </a:r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Optional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iter_reference_t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&gt;&gt;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iter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*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nullopt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r =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v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iter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is_bad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(r) {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Fira Code, Consolas,  Courier New"/>
              </a:rPr>
              <a:t>    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v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erase_at_index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(&amp;*r -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v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data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7A2369-251A-4128-90AA-28DC9879F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575D50-1653-4BBB-B56F-BB477977D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81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BE42-30E7-4E77-8587-8FF824FD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position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FA1B32-B9D9-4D57-8792-BAD246F03961}"/>
              </a:ext>
            </a:extLst>
          </p:cNvPr>
          <p:cNvSpPr txBox="1"/>
          <p:nvPr/>
        </p:nvSpPr>
        <p:spPr>
          <a:xfrm>
            <a:off x="677334" y="1930400"/>
            <a:ext cx="845616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rust_iterator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position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iter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Optional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n =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iter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*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n;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++n;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nullopt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pos =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position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v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iter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is_bad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(pos)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v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erase_at_index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(*pos);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7A8A38-1CAC-4255-8039-7B699E6F30F5}"/>
              </a:ext>
            </a:extLst>
          </p:cNvPr>
          <p:cNvSpPr txBox="1"/>
          <p:nvPr/>
        </p:nvSpPr>
        <p:spPr>
          <a:xfrm>
            <a:off x="5252152" y="5832901"/>
            <a:ext cx="2318263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Hope v is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random access?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68E2500-E9F4-4E03-80D6-CB998068DF56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4516244" y="5965902"/>
            <a:ext cx="735908" cy="2824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40ECC31-5928-4638-9869-57D2065F8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5C0A65-1B20-480E-AFE0-0E16F0AB2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80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C38BA-DAC2-494D-A3AB-E8954436F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functional gaps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4FF7F-41F7-4312-A17F-618203C64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No container/iterator cohesion</a:t>
            </a:r>
          </a:p>
          <a:p>
            <a:r>
              <a:rPr lang="en-US" sz="2800" dirty="0"/>
              <a:t>What about algorithms?</a:t>
            </a:r>
          </a:p>
          <a:p>
            <a:r>
              <a:rPr lang="en-US" sz="2800" dirty="0"/>
              <a:t>Consider </a:t>
            </a:r>
            <a:r>
              <a:rPr lang="en-US" sz="28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group_by</a:t>
            </a:r>
            <a:r>
              <a:rPr lang="en-US" sz="2800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8B679A-0295-452E-91E9-BB96C64A6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4F62A6-14C9-4379-9618-4D07EAAFD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1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F1326C-463D-401C-B61C-C70CED8D38E8}"/>
              </a:ext>
            </a:extLst>
          </p:cNvPr>
          <p:cNvSpPr/>
          <p:nvPr/>
        </p:nvSpPr>
        <p:spPr>
          <a:xfrm>
            <a:off x="4315522" y="3128136"/>
            <a:ext cx="479502" cy="32316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C5231-B465-46ED-BCDF-18E559717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There are two approaches to </a:t>
            </a:r>
            <a:r>
              <a:rPr lang="en-US" sz="2400" dirty="0" err="1"/>
              <a:t>group_by</a:t>
            </a:r>
            <a:r>
              <a:rPr lang="en-US" sz="2400" dirty="0"/>
              <a:t>.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Binary</a:t>
            </a:r>
          </a:p>
          <a:p>
            <a:pPr marL="800100" lvl="1" indent="-342900">
              <a:buFont typeface="+mj-lt"/>
              <a:buAutoNum type="arabicPeriod"/>
            </a:pP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Unary</a:t>
            </a:r>
          </a:p>
          <a:p>
            <a:pPr marL="800100" lvl="1" indent="-342900">
              <a:buFont typeface="+mj-lt"/>
              <a:buAutoNum type="arabicPeriod"/>
            </a:pP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E4411F-5CB2-421A-AEEB-DBDC583E1E56}"/>
              </a:ext>
            </a:extLst>
          </p:cNvPr>
          <p:cNvSpPr txBox="1"/>
          <p:nvPr/>
        </p:nvSpPr>
        <p:spPr>
          <a:xfrm>
            <a:off x="1483112" y="3105834"/>
            <a:ext cx="60324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&gt;&gt;&gt;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groupBy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(&lt;=) [1,2,2,3,1,2,0,4,5,2]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[[1,2,2,3],[1,2],[0,4,5],[2]]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E15085-0FA4-4595-8090-3045EFCB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group_by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FD59E-0EC7-41B6-BEEE-6DF7142F9510}"/>
              </a:ext>
            </a:extLst>
          </p:cNvPr>
          <p:cNvSpPr txBox="1"/>
          <p:nvPr/>
        </p:nvSpPr>
        <p:spPr>
          <a:xfrm>
            <a:off x="1483112" y="4573598"/>
            <a:ext cx="80329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&gt;&gt;&gt;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groupOn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(\x -&gt; x `div` 2) [1,2,2,3,1,2,0,4,5,2]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[[1],[2,2,3],[1],[2],[0],[4,5],[2]]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D63838-95E3-4D0F-83E1-167D8BCF2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DD9CDD-D6B1-4CE0-A5AD-3FE4D919C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09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F1326C-463D-401C-B61C-C70CED8D38E8}"/>
              </a:ext>
            </a:extLst>
          </p:cNvPr>
          <p:cNvSpPr/>
          <p:nvPr/>
        </p:nvSpPr>
        <p:spPr>
          <a:xfrm>
            <a:off x="4616605" y="3127248"/>
            <a:ext cx="479502" cy="32316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C5231-B465-46ED-BCDF-18E559717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There are two approaches to </a:t>
            </a:r>
            <a:r>
              <a:rPr lang="en-US" sz="2400" dirty="0" err="1"/>
              <a:t>group_by</a:t>
            </a:r>
            <a:r>
              <a:rPr lang="en-US" sz="2400" dirty="0"/>
              <a:t>.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Binary</a:t>
            </a:r>
          </a:p>
          <a:p>
            <a:pPr marL="800100" lvl="1" indent="-342900">
              <a:buFont typeface="+mj-lt"/>
              <a:buAutoNum type="arabicPeriod"/>
            </a:pP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Unary</a:t>
            </a:r>
          </a:p>
          <a:p>
            <a:pPr marL="800100" lvl="1" indent="-342900">
              <a:buFont typeface="+mj-lt"/>
              <a:buAutoNum type="arabicPeriod"/>
            </a:pP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E4411F-5CB2-421A-AEEB-DBDC583E1E56}"/>
              </a:ext>
            </a:extLst>
          </p:cNvPr>
          <p:cNvSpPr txBox="1"/>
          <p:nvPr/>
        </p:nvSpPr>
        <p:spPr>
          <a:xfrm>
            <a:off x="1483112" y="3105834"/>
            <a:ext cx="60324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&gt;&gt;&gt;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groupBy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(&lt;=) [1,2,2,3,1,2,0,4,5,2]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[[1,2,2,3],[1,2],[0,4,5],[2]]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E15085-0FA4-4595-8090-3045EFCB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group_by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FD59E-0EC7-41B6-BEEE-6DF7142F9510}"/>
              </a:ext>
            </a:extLst>
          </p:cNvPr>
          <p:cNvSpPr txBox="1"/>
          <p:nvPr/>
        </p:nvSpPr>
        <p:spPr>
          <a:xfrm>
            <a:off x="1483112" y="4573598"/>
            <a:ext cx="80329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&gt;&gt;&gt;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groupOn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(\x -&gt; x `div` 2) [1,2,2,3,1,2,0,4,5,2]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[[1],[2,2,3],[1],[2],[0],[4,5],[2]]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D63838-95E3-4D0F-83E1-167D8BCF2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DD9CDD-D6B1-4CE0-A5AD-3FE4D919C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511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F1326C-463D-401C-B61C-C70CED8D38E8}"/>
              </a:ext>
            </a:extLst>
          </p:cNvPr>
          <p:cNvSpPr/>
          <p:nvPr/>
        </p:nvSpPr>
        <p:spPr>
          <a:xfrm>
            <a:off x="4906537" y="3129445"/>
            <a:ext cx="479502" cy="32316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C5231-B465-46ED-BCDF-18E559717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There are two approaches to </a:t>
            </a:r>
            <a:r>
              <a:rPr lang="en-US" sz="2400" dirty="0" err="1"/>
              <a:t>group_by</a:t>
            </a:r>
            <a:r>
              <a:rPr lang="en-US" sz="2400" dirty="0"/>
              <a:t>.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Binary</a:t>
            </a:r>
          </a:p>
          <a:p>
            <a:pPr marL="800100" lvl="1" indent="-342900">
              <a:buFont typeface="+mj-lt"/>
              <a:buAutoNum type="arabicPeriod"/>
            </a:pP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Unary</a:t>
            </a:r>
          </a:p>
          <a:p>
            <a:pPr marL="800100" lvl="1" indent="-342900">
              <a:buFont typeface="+mj-lt"/>
              <a:buAutoNum type="arabicPeriod"/>
            </a:pP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E4411F-5CB2-421A-AEEB-DBDC583E1E56}"/>
              </a:ext>
            </a:extLst>
          </p:cNvPr>
          <p:cNvSpPr txBox="1"/>
          <p:nvPr/>
        </p:nvSpPr>
        <p:spPr>
          <a:xfrm>
            <a:off x="1483112" y="3105834"/>
            <a:ext cx="60324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&gt;&gt;&gt;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groupBy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(&lt;=) [1,2,2,3,1,2,0,4,5,2]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[[1,2,2,3],[1,2],[0,4,5],[2]]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E15085-0FA4-4595-8090-3045EFCB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group_by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FD59E-0EC7-41B6-BEEE-6DF7142F9510}"/>
              </a:ext>
            </a:extLst>
          </p:cNvPr>
          <p:cNvSpPr txBox="1"/>
          <p:nvPr/>
        </p:nvSpPr>
        <p:spPr>
          <a:xfrm>
            <a:off x="1483112" y="4573598"/>
            <a:ext cx="80329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&gt;&gt;&gt;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groupOn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(\x -&gt; x `div` 2) [1,2,2,3,1,2,0,4,5,2]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[[1],[2,2,3],[1],[2],[0],[4,5],[2]]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D63838-95E3-4D0F-83E1-167D8BCF2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DD9CDD-D6B1-4CE0-A5AD-3FE4D919C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530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F1326C-463D-401C-B61C-C70CED8D38E8}"/>
              </a:ext>
            </a:extLst>
          </p:cNvPr>
          <p:cNvSpPr/>
          <p:nvPr/>
        </p:nvSpPr>
        <p:spPr>
          <a:xfrm>
            <a:off x="5218771" y="3129445"/>
            <a:ext cx="479502" cy="32316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C5231-B465-46ED-BCDF-18E559717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There are two approaches to </a:t>
            </a:r>
            <a:r>
              <a:rPr lang="en-US" sz="2400" dirty="0" err="1"/>
              <a:t>group_by</a:t>
            </a:r>
            <a:r>
              <a:rPr lang="en-US" sz="2400" dirty="0"/>
              <a:t>.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Binary</a:t>
            </a:r>
          </a:p>
          <a:p>
            <a:pPr marL="800100" lvl="1" indent="-342900">
              <a:buFont typeface="+mj-lt"/>
              <a:buAutoNum type="arabicPeriod"/>
            </a:pP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Unary</a:t>
            </a:r>
          </a:p>
          <a:p>
            <a:pPr marL="800100" lvl="1" indent="-342900">
              <a:buFont typeface="+mj-lt"/>
              <a:buAutoNum type="arabicPeriod"/>
            </a:pP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E4411F-5CB2-421A-AEEB-DBDC583E1E56}"/>
              </a:ext>
            </a:extLst>
          </p:cNvPr>
          <p:cNvSpPr txBox="1"/>
          <p:nvPr/>
        </p:nvSpPr>
        <p:spPr>
          <a:xfrm>
            <a:off x="1483112" y="3105834"/>
            <a:ext cx="60324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&gt;&gt;&gt;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groupBy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(&lt;=) [1,2,2,3,1,2,0,4,5,2]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[[1,2,2,3],[1,2],[0,4,5],[2]]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E15085-0FA4-4595-8090-3045EFCB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group_by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FD59E-0EC7-41B6-BEEE-6DF7142F9510}"/>
              </a:ext>
            </a:extLst>
          </p:cNvPr>
          <p:cNvSpPr txBox="1"/>
          <p:nvPr/>
        </p:nvSpPr>
        <p:spPr>
          <a:xfrm>
            <a:off x="1483112" y="4573598"/>
            <a:ext cx="80329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&gt;&gt;&gt;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groupOn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(\x -&gt; x `div` 2) [1,2,2,3,1,2,0,4,5,2]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[[1],[2,2,3],[1],[2],[0],[4,5],[2]]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D63838-95E3-4D0F-83E1-167D8BCF2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DD9CDD-D6B1-4CE0-A5AD-3FE4D919C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627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9A15-157D-4CE1-81CA-2DAEE1C93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Basis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AF4CC-5D20-4984-809E-5C24E436E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read</a:t>
            </a:r>
          </a:p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advance</a:t>
            </a:r>
          </a:p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done?</a:t>
            </a:r>
          </a:p>
        </p:txBody>
      </p:sp>
    </p:spTree>
    <p:extLst>
      <p:ext uri="{BB962C8B-B14F-4D97-AF65-F5344CB8AC3E}">
        <p14:creationId xmlns:p14="http://schemas.microsoft.com/office/powerpoint/2010/main" val="372970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F1326C-463D-401C-B61C-C70CED8D38E8}"/>
              </a:ext>
            </a:extLst>
          </p:cNvPr>
          <p:cNvSpPr/>
          <p:nvPr/>
        </p:nvSpPr>
        <p:spPr>
          <a:xfrm>
            <a:off x="5542153" y="3129445"/>
            <a:ext cx="479502" cy="32316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C5231-B465-46ED-BCDF-18E559717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There are two approaches to </a:t>
            </a:r>
            <a:r>
              <a:rPr lang="en-US" sz="2400" dirty="0" err="1"/>
              <a:t>group_by</a:t>
            </a:r>
            <a:r>
              <a:rPr lang="en-US" sz="2400" dirty="0"/>
              <a:t>.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Binary</a:t>
            </a:r>
          </a:p>
          <a:p>
            <a:pPr marL="800100" lvl="1" indent="-342900">
              <a:buFont typeface="+mj-lt"/>
              <a:buAutoNum type="arabicPeriod"/>
            </a:pP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Unary</a:t>
            </a:r>
          </a:p>
          <a:p>
            <a:pPr marL="800100" lvl="1" indent="-342900">
              <a:buFont typeface="+mj-lt"/>
              <a:buAutoNum type="arabicPeriod"/>
            </a:pP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E4411F-5CB2-421A-AEEB-DBDC583E1E56}"/>
              </a:ext>
            </a:extLst>
          </p:cNvPr>
          <p:cNvSpPr txBox="1"/>
          <p:nvPr/>
        </p:nvSpPr>
        <p:spPr>
          <a:xfrm>
            <a:off x="1483112" y="3105834"/>
            <a:ext cx="60324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&gt;&gt;&gt;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groupBy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(&lt;=) [1,2,2,3,1,2,0,4,5,2]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[[1,2,2,3],[1,2],[0,4,5],[2]]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E15085-0FA4-4595-8090-3045EFCB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group_by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FD59E-0EC7-41B6-BEEE-6DF7142F9510}"/>
              </a:ext>
            </a:extLst>
          </p:cNvPr>
          <p:cNvSpPr txBox="1"/>
          <p:nvPr/>
        </p:nvSpPr>
        <p:spPr>
          <a:xfrm>
            <a:off x="1483112" y="4573598"/>
            <a:ext cx="80329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&gt;&gt;&gt;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groupOn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(\x -&gt; x `div` 2) [1,2,2,3,1,2,0,4,5,2]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[[1],[2,2,3],[1],[2],[0],[4,5],[2]]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D63838-95E3-4D0F-83E1-167D8BCF2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DD9CDD-D6B1-4CE0-A5AD-3FE4D919C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63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C5231-B465-46ED-BCDF-18E559717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There are two approaches to </a:t>
            </a:r>
            <a:r>
              <a:rPr lang="en-US" sz="2400" dirty="0" err="1"/>
              <a:t>group_by</a:t>
            </a:r>
            <a:r>
              <a:rPr lang="en-US" sz="2400" dirty="0"/>
              <a:t>.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Binary</a:t>
            </a:r>
          </a:p>
          <a:p>
            <a:pPr marL="800100" lvl="1" indent="-342900">
              <a:buFont typeface="+mj-lt"/>
              <a:buAutoNum type="arabicPeriod"/>
            </a:pP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Unary</a:t>
            </a:r>
          </a:p>
          <a:p>
            <a:pPr marL="800100" lvl="1" indent="-342900">
              <a:buFont typeface="+mj-lt"/>
              <a:buAutoNum type="arabicPeriod"/>
            </a:pP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54CC45-2AF6-45AD-A3F6-47BEAD1374AD}"/>
              </a:ext>
            </a:extLst>
          </p:cNvPr>
          <p:cNvSpPr/>
          <p:nvPr/>
        </p:nvSpPr>
        <p:spPr>
          <a:xfrm>
            <a:off x="6300439" y="4573598"/>
            <a:ext cx="167268" cy="35524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3A173B-58EE-4ECB-992A-740203D5C693}"/>
              </a:ext>
            </a:extLst>
          </p:cNvPr>
          <p:cNvSpPr/>
          <p:nvPr/>
        </p:nvSpPr>
        <p:spPr>
          <a:xfrm>
            <a:off x="6594085" y="4572000"/>
            <a:ext cx="167268" cy="355241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0300A7-39B5-4A12-B47C-E56AB6C602F2}"/>
              </a:ext>
            </a:extLst>
          </p:cNvPr>
          <p:cNvSpPr/>
          <p:nvPr/>
        </p:nvSpPr>
        <p:spPr>
          <a:xfrm>
            <a:off x="6887731" y="4559251"/>
            <a:ext cx="167268" cy="355241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C4F1F9-6E1E-4720-A5DC-BE004FAC5537}"/>
              </a:ext>
            </a:extLst>
          </p:cNvPr>
          <p:cNvSpPr/>
          <p:nvPr/>
        </p:nvSpPr>
        <p:spPr>
          <a:xfrm>
            <a:off x="7189851" y="4557653"/>
            <a:ext cx="167268" cy="355241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0A6788-062C-44FF-8215-BA99D047A1C4}"/>
              </a:ext>
            </a:extLst>
          </p:cNvPr>
          <p:cNvSpPr/>
          <p:nvPr/>
        </p:nvSpPr>
        <p:spPr>
          <a:xfrm>
            <a:off x="7491971" y="4556055"/>
            <a:ext cx="167268" cy="35524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372CE3-153A-46E7-B4CF-B5D742023EC0}"/>
              </a:ext>
            </a:extLst>
          </p:cNvPr>
          <p:cNvSpPr/>
          <p:nvPr/>
        </p:nvSpPr>
        <p:spPr>
          <a:xfrm>
            <a:off x="7794091" y="4554457"/>
            <a:ext cx="167268" cy="355241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50A78B-6AD8-4D6E-9537-15E695AC807F}"/>
              </a:ext>
            </a:extLst>
          </p:cNvPr>
          <p:cNvSpPr/>
          <p:nvPr/>
        </p:nvSpPr>
        <p:spPr>
          <a:xfrm>
            <a:off x="8096211" y="4552859"/>
            <a:ext cx="167268" cy="35524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2B6F98-E2F8-472B-A4A9-ED45D8EA9D5A}"/>
              </a:ext>
            </a:extLst>
          </p:cNvPr>
          <p:cNvSpPr/>
          <p:nvPr/>
        </p:nvSpPr>
        <p:spPr>
          <a:xfrm>
            <a:off x="8398331" y="4551261"/>
            <a:ext cx="167268" cy="35524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86E6E3-64A7-4018-B22C-2F4240C6D7C0}"/>
              </a:ext>
            </a:extLst>
          </p:cNvPr>
          <p:cNvSpPr/>
          <p:nvPr/>
        </p:nvSpPr>
        <p:spPr>
          <a:xfrm>
            <a:off x="8700451" y="4549663"/>
            <a:ext cx="167268" cy="35524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A711DC-1D7D-4D8E-9B47-379AAA51EFF5}"/>
              </a:ext>
            </a:extLst>
          </p:cNvPr>
          <p:cNvSpPr/>
          <p:nvPr/>
        </p:nvSpPr>
        <p:spPr>
          <a:xfrm>
            <a:off x="9013722" y="4548065"/>
            <a:ext cx="167268" cy="355241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E4411F-5CB2-421A-AEEB-DBDC583E1E56}"/>
              </a:ext>
            </a:extLst>
          </p:cNvPr>
          <p:cNvSpPr txBox="1"/>
          <p:nvPr/>
        </p:nvSpPr>
        <p:spPr>
          <a:xfrm>
            <a:off x="1483112" y="3105834"/>
            <a:ext cx="60324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&gt;&gt;&gt;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groupBy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(&lt;=) [1,2,2,3,1,2,0,4,5,2]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[[1,2,2,3],[1,2],[0,4,5],[2]]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E15085-0FA4-4595-8090-3045EFCB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group_by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D63838-95E3-4D0F-83E1-167D8BCF2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DD9CDD-D6B1-4CE0-A5AD-3FE4D919C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DFD59E-0EC7-41B6-BEEE-6DF7142F9510}"/>
              </a:ext>
            </a:extLst>
          </p:cNvPr>
          <p:cNvSpPr txBox="1"/>
          <p:nvPr/>
        </p:nvSpPr>
        <p:spPr>
          <a:xfrm>
            <a:off x="1483112" y="4573598"/>
            <a:ext cx="80329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&gt;&gt;&gt;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groupOn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(\x -&gt; x `div` 2) [1,2,2,3,1,2,0,4,5,2]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[[1],[2,2,3],[1],[2],[0],[4,5],[2]]</a:t>
            </a:r>
          </a:p>
        </p:txBody>
      </p:sp>
    </p:spTree>
    <p:extLst>
      <p:ext uri="{BB962C8B-B14F-4D97-AF65-F5344CB8AC3E}">
        <p14:creationId xmlns:p14="http://schemas.microsoft.com/office/powerpoint/2010/main" val="3788717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C5231-B465-46ED-BCDF-18E559717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There are two approaches to </a:t>
            </a:r>
            <a:r>
              <a:rPr lang="en-US" sz="2400" dirty="0" err="1"/>
              <a:t>group_by</a:t>
            </a:r>
            <a:r>
              <a:rPr lang="en-US" sz="2400" dirty="0"/>
              <a:t>.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Binary</a:t>
            </a:r>
          </a:p>
          <a:p>
            <a:pPr marL="800100" lvl="1" indent="-342900">
              <a:buFont typeface="+mj-lt"/>
              <a:buAutoNum type="arabicPeriod"/>
            </a:pP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Unary</a:t>
            </a:r>
          </a:p>
          <a:p>
            <a:pPr marL="800100" lvl="1" indent="-342900">
              <a:buFont typeface="+mj-lt"/>
              <a:buAutoNum type="arabicPeriod"/>
            </a:pP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54CC45-2AF6-45AD-A3F6-47BEAD1374AD}"/>
              </a:ext>
            </a:extLst>
          </p:cNvPr>
          <p:cNvSpPr/>
          <p:nvPr/>
        </p:nvSpPr>
        <p:spPr>
          <a:xfrm>
            <a:off x="6300439" y="4573598"/>
            <a:ext cx="167268" cy="35524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3A173B-58EE-4ECB-992A-740203D5C693}"/>
              </a:ext>
            </a:extLst>
          </p:cNvPr>
          <p:cNvSpPr/>
          <p:nvPr/>
        </p:nvSpPr>
        <p:spPr>
          <a:xfrm>
            <a:off x="6594084" y="4572001"/>
            <a:ext cx="751883" cy="33130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0A6788-062C-44FF-8215-BA99D047A1C4}"/>
              </a:ext>
            </a:extLst>
          </p:cNvPr>
          <p:cNvSpPr/>
          <p:nvPr/>
        </p:nvSpPr>
        <p:spPr>
          <a:xfrm>
            <a:off x="7491971" y="4556055"/>
            <a:ext cx="167268" cy="35524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372CE3-153A-46E7-B4CF-B5D742023EC0}"/>
              </a:ext>
            </a:extLst>
          </p:cNvPr>
          <p:cNvSpPr/>
          <p:nvPr/>
        </p:nvSpPr>
        <p:spPr>
          <a:xfrm>
            <a:off x="7794091" y="4554457"/>
            <a:ext cx="167268" cy="355241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50A78B-6AD8-4D6E-9537-15E695AC807F}"/>
              </a:ext>
            </a:extLst>
          </p:cNvPr>
          <p:cNvSpPr/>
          <p:nvPr/>
        </p:nvSpPr>
        <p:spPr>
          <a:xfrm>
            <a:off x="8096211" y="4552859"/>
            <a:ext cx="167268" cy="35524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2B6F98-E2F8-472B-A4A9-ED45D8EA9D5A}"/>
              </a:ext>
            </a:extLst>
          </p:cNvPr>
          <p:cNvSpPr/>
          <p:nvPr/>
        </p:nvSpPr>
        <p:spPr>
          <a:xfrm>
            <a:off x="8398330" y="4551261"/>
            <a:ext cx="522379" cy="35204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A711DC-1D7D-4D8E-9B47-379AAA51EFF5}"/>
              </a:ext>
            </a:extLst>
          </p:cNvPr>
          <p:cNvSpPr/>
          <p:nvPr/>
        </p:nvSpPr>
        <p:spPr>
          <a:xfrm>
            <a:off x="9013722" y="4548065"/>
            <a:ext cx="167268" cy="355241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E4411F-5CB2-421A-AEEB-DBDC583E1E56}"/>
              </a:ext>
            </a:extLst>
          </p:cNvPr>
          <p:cNvSpPr txBox="1"/>
          <p:nvPr/>
        </p:nvSpPr>
        <p:spPr>
          <a:xfrm>
            <a:off x="1483112" y="3105834"/>
            <a:ext cx="60324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&gt;&gt;&gt;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groupBy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(&lt;=) [1,2,2,3,1,2,0,4,5,2]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[[1,2,2,3],[1,2],[0,4,5],[2]]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E15085-0FA4-4595-8090-3045EFCB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group_by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D63838-95E3-4D0F-83E1-167D8BCF2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DD9CDD-D6B1-4CE0-A5AD-3FE4D919C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DFD59E-0EC7-41B6-BEEE-6DF7142F9510}"/>
              </a:ext>
            </a:extLst>
          </p:cNvPr>
          <p:cNvSpPr txBox="1"/>
          <p:nvPr/>
        </p:nvSpPr>
        <p:spPr>
          <a:xfrm>
            <a:off x="1483112" y="4573598"/>
            <a:ext cx="80329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&gt;&gt;&gt;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groupOn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(\x -&gt; x `div` 2) [1,2,2,3,1,2,0,4,5,2]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[[1],[2,2,3],[1],[2],[0],[4,5],[2]]</a:t>
            </a:r>
          </a:p>
        </p:txBody>
      </p:sp>
    </p:spTree>
    <p:extLst>
      <p:ext uri="{BB962C8B-B14F-4D97-AF65-F5344CB8AC3E}">
        <p14:creationId xmlns:p14="http://schemas.microsoft.com/office/powerpoint/2010/main" val="4147924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C5231-B465-46ED-BCDF-18E559717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There are two approaches to </a:t>
            </a:r>
            <a:r>
              <a:rPr lang="en-US" sz="2400" dirty="0" err="1"/>
              <a:t>group_by</a:t>
            </a:r>
            <a:r>
              <a:rPr lang="en-US" sz="2400" dirty="0"/>
              <a:t>.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Binary</a:t>
            </a:r>
          </a:p>
          <a:p>
            <a:pPr marL="800100" lvl="1" indent="-342900">
              <a:buFont typeface="+mj-lt"/>
              <a:buAutoNum type="arabicPeriod"/>
            </a:pP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Unary</a:t>
            </a:r>
          </a:p>
          <a:p>
            <a:pPr marL="800100" lvl="1" indent="-342900">
              <a:buFont typeface="+mj-lt"/>
              <a:buAutoNum type="arabicPeriod"/>
            </a:pP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54CC45-2AF6-45AD-A3F6-47BEAD1374AD}"/>
              </a:ext>
            </a:extLst>
          </p:cNvPr>
          <p:cNvSpPr/>
          <p:nvPr/>
        </p:nvSpPr>
        <p:spPr>
          <a:xfrm>
            <a:off x="6300439" y="4573598"/>
            <a:ext cx="167268" cy="35524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3A173B-58EE-4ECB-992A-740203D5C693}"/>
              </a:ext>
            </a:extLst>
          </p:cNvPr>
          <p:cNvSpPr/>
          <p:nvPr/>
        </p:nvSpPr>
        <p:spPr>
          <a:xfrm>
            <a:off x="6594084" y="4572001"/>
            <a:ext cx="751883" cy="33130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0A6788-062C-44FF-8215-BA99D047A1C4}"/>
              </a:ext>
            </a:extLst>
          </p:cNvPr>
          <p:cNvSpPr/>
          <p:nvPr/>
        </p:nvSpPr>
        <p:spPr>
          <a:xfrm>
            <a:off x="7491971" y="4556055"/>
            <a:ext cx="167268" cy="35524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372CE3-153A-46E7-B4CF-B5D742023EC0}"/>
              </a:ext>
            </a:extLst>
          </p:cNvPr>
          <p:cNvSpPr/>
          <p:nvPr/>
        </p:nvSpPr>
        <p:spPr>
          <a:xfrm>
            <a:off x="7794091" y="4554457"/>
            <a:ext cx="167268" cy="355241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50A78B-6AD8-4D6E-9537-15E695AC807F}"/>
              </a:ext>
            </a:extLst>
          </p:cNvPr>
          <p:cNvSpPr/>
          <p:nvPr/>
        </p:nvSpPr>
        <p:spPr>
          <a:xfrm>
            <a:off x="8096211" y="4552859"/>
            <a:ext cx="167268" cy="35524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2B6F98-E2F8-472B-A4A9-ED45D8EA9D5A}"/>
              </a:ext>
            </a:extLst>
          </p:cNvPr>
          <p:cNvSpPr/>
          <p:nvPr/>
        </p:nvSpPr>
        <p:spPr>
          <a:xfrm>
            <a:off x="8398330" y="4551261"/>
            <a:ext cx="522379" cy="35204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A711DC-1D7D-4D8E-9B47-379AAA51EFF5}"/>
              </a:ext>
            </a:extLst>
          </p:cNvPr>
          <p:cNvSpPr/>
          <p:nvPr/>
        </p:nvSpPr>
        <p:spPr>
          <a:xfrm>
            <a:off x="9013722" y="4548065"/>
            <a:ext cx="167268" cy="355241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E4411F-5CB2-421A-AEEB-DBDC583E1E56}"/>
              </a:ext>
            </a:extLst>
          </p:cNvPr>
          <p:cNvSpPr txBox="1"/>
          <p:nvPr/>
        </p:nvSpPr>
        <p:spPr>
          <a:xfrm>
            <a:off x="1483112" y="3105834"/>
            <a:ext cx="60324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&gt;&gt;&gt;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groupBy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(&lt;=) [1,2,2,3,1,2,0,4,5,2]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[[1,2,2,3],[1,2],[0,4,5],[2]]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E15085-0FA4-4595-8090-3045EFCB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group_by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D63838-95E3-4D0F-83E1-167D8BCF2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DD9CDD-D6B1-4CE0-A5AD-3FE4D919C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DFD59E-0EC7-41B6-BEEE-6DF7142F9510}"/>
              </a:ext>
            </a:extLst>
          </p:cNvPr>
          <p:cNvSpPr txBox="1"/>
          <p:nvPr/>
        </p:nvSpPr>
        <p:spPr>
          <a:xfrm>
            <a:off x="1483112" y="4573598"/>
            <a:ext cx="80329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&gt;&gt;&gt; </a:t>
            </a:r>
            <a:r>
              <a:rPr lang="en-US" sz="20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groupOn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(\x -&gt; x `div` 2) [1,2,2,3,1,2,0,4,5,2]</a:t>
            </a: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[[1],[2,2,3],[1],[2],[0],[4,5],[2]]</a:t>
            </a:r>
          </a:p>
          <a:p>
            <a:endParaRPr lang="en-US" sz="20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&gt;&gt;&gt; </a:t>
            </a:r>
            <a:r>
              <a:rPr lang="es-ES" sz="20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groupBy (\x y -&gt; x `div` 2 == y `div` 2)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[…]</a:t>
            </a:r>
            <a:endParaRPr lang="es-ES" sz="20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09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5FF65-30DB-45E5-A0B6-3B3185584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group_by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D44B42-553B-4552-AA03-E26C23AE1D27}"/>
              </a:ext>
            </a:extLst>
          </p:cNvPr>
          <p:cNvSpPr txBox="1"/>
          <p:nvPr/>
        </p:nvSpPr>
        <p:spPr>
          <a:xfrm>
            <a:off x="677334" y="1462049"/>
            <a:ext cx="7343677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rust_iterator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indirect_binary_predicate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group_by_inner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base_;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Optional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&gt;&gt;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6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nullopt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_,</a:t>
            </a:r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 /* ??? */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*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else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            // ...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94B05D-F94E-4E7E-9678-029064629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EF223A-B803-493E-B0C7-C0E243EDB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94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5FF65-30DB-45E5-A0B6-3B3185584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group_by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D44B42-553B-4552-AA03-E26C23AE1D27}"/>
              </a:ext>
            </a:extLst>
          </p:cNvPr>
          <p:cNvSpPr txBox="1"/>
          <p:nvPr/>
        </p:nvSpPr>
        <p:spPr>
          <a:xfrm>
            <a:off x="677334" y="1462049"/>
            <a:ext cx="7343677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rust_iterator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indirect_binary_predicate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group_by_inner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base_;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Optional&lt;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&lt;I&gt;&gt;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Optional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&gt;&gt;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6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nullopt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_, *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_, *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else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            // ...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1D0A84F-CD81-4D77-8B3C-545B53A8A09E}"/>
              </a:ext>
            </a:extLst>
          </p:cNvPr>
          <p:cNvSpPr/>
          <p:nvPr/>
        </p:nvSpPr>
        <p:spPr>
          <a:xfrm>
            <a:off x="1456517" y="3484755"/>
            <a:ext cx="195596" cy="19559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35DA08-8310-4F26-9908-D111198DB348}"/>
              </a:ext>
            </a:extLst>
          </p:cNvPr>
          <p:cNvSpPr/>
          <p:nvPr/>
        </p:nvSpPr>
        <p:spPr>
          <a:xfrm>
            <a:off x="965863" y="2474854"/>
            <a:ext cx="195596" cy="19559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13228C-D7C4-4B84-946F-A8723B43A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F61832-92C4-46A8-873E-6E8528EB3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91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5FF65-30DB-45E5-A0B6-3B3185584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getlines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70927B-629B-4521-9247-797A7F600EC0}"/>
              </a:ext>
            </a:extLst>
          </p:cNvPr>
          <p:cNvSpPr txBox="1"/>
          <p:nvPr/>
        </p:nvSpPr>
        <p:spPr>
          <a:xfrm>
            <a:off x="677334" y="1588437"/>
            <a:ext cx="638828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getlines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* stream_;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::string value_;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Optional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string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&amp;&gt;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getline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(*stream_, value_))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value_;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nullopt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0D4EAC3-A035-4A02-B2CE-CB0EA3E853A1}"/>
              </a:ext>
            </a:extLst>
          </p:cNvPr>
          <p:cNvGrpSpPr/>
          <p:nvPr/>
        </p:nvGrpSpPr>
        <p:grpSpPr>
          <a:xfrm>
            <a:off x="4493941" y="3100039"/>
            <a:ext cx="3144643" cy="613317"/>
            <a:chOff x="4493941" y="3100039"/>
            <a:chExt cx="3144643" cy="613317"/>
          </a:xfrm>
        </p:grpSpPr>
        <p:sp>
          <p:nvSpPr>
            <p:cNvPr id="6" name="Right Bracket 5">
              <a:extLst>
                <a:ext uri="{FF2B5EF4-FFF2-40B4-BE49-F238E27FC236}">
                  <a16:creationId xmlns:a16="http://schemas.microsoft.com/office/drawing/2014/main" id="{6A386826-40BC-44C7-9142-01D2AE1183BE}"/>
                </a:ext>
              </a:extLst>
            </p:cNvPr>
            <p:cNvSpPr/>
            <p:nvPr/>
          </p:nvSpPr>
          <p:spPr>
            <a:xfrm>
              <a:off x="6757639" y="3100039"/>
              <a:ext cx="880945" cy="613317"/>
            </a:xfrm>
            <a:prstGeom prst="rightBracket">
              <a:avLst/>
            </a:prstGeom>
            <a:ln w="38100">
              <a:solidFill>
                <a:srgbClr val="00B050"/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FCCBDA8-1C52-4BE5-A5E2-E15227D2ED13}"/>
                </a:ext>
              </a:extLst>
            </p:cNvPr>
            <p:cNvCxnSpPr/>
            <p:nvPr/>
          </p:nvCxnSpPr>
          <p:spPr>
            <a:xfrm flipH="1">
              <a:off x="4493941" y="3713356"/>
              <a:ext cx="2263698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7B34335-8E5D-4E89-AB59-C9669D55F9FE}"/>
              </a:ext>
            </a:extLst>
          </p:cNvPr>
          <p:cNvSpPr txBox="1"/>
          <p:nvPr/>
        </p:nvSpPr>
        <p:spPr>
          <a:xfrm>
            <a:off x="7904641" y="3078176"/>
            <a:ext cx="1491114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Always same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reference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94F23A-00BB-476D-AF60-74C3ABF54131}"/>
              </a:ext>
            </a:extLst>
          </p:cNvPr>
          <p:cNvCxnSpPr>
            <a:stCxn id="6" idx="2"/>
            <a:endCxn id="12" idx="1"/>
          </p:cNvCxnSpPr>
          <p:nvPr/>
        </p:nvCxnSpPr>
        <p:spPr>
          <a:xfrm flipV="1">
            <a:off x="7638584" y="3401342"/>
            <a:ext cx="266057" cy="535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EDDECE2-3770-46BD-9B5E-E1040F152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3352CB-9086-4E13-837F-B2457F287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76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5FF65-30DB-45E5-A0B6-3B3185584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group_by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D44B42-553B-4552-AA03-E26C23AE1D27}"/>
              </a:ext>
            </a:extLst>
          </p:cNvPr>
          <p:cNvSpPr txBox="1"/>
          <p:nvPr/>
        </p:nvSpPr>
        <p:spPr>
          <a:xfrm>
            <a:off x="677334" y="1462049"/>
            <a:ext cx="7343677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rust_iterator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indirect_binary_predicate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group_by_inner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base_;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Optional&lt;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&lt;I&gt;&gt;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Optional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&gt;&gt;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6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nullopt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_, *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_, *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else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            // ...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1D0A84F-CD81-4D77-8B3C-545B53A8A09E}"/>
              </a:ext>
            </a:extLst>
          </p:cNvPr>
          <p:cNvSpPr/>
          <p:nvPr/>
        </p:nvSpPr>
        <p:spPr>
          <a:xfrm>
            <a:off x="1456517" y="3484755"/>
            <a:ext cx="195596" cy="19559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35DA08-8310-4F26-9908-D111198DB348}"/>
              </a:ext>
            </a:extLst>
          </p:cNvPr>
          <p:cNvSpPr/>
          <p:nvPr/>
        </p:nvSpPr>
        <p:spPr>
          <a:xfrm>
            <a:off x="965863" y="2474854"/>
            <a:ext cx="195596" cy="19559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CE71A1-2FA2-4D61-8E62-DBD368020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7E2373-5CB6-46AC-B51E-3D6900605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1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5FF65-30DB-45E5-A0B6-3B3185584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group_by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D44B42-553B-4552-AA03-E26C23AE1D27}"/>
              </a:ext>
            </a:extLst>
          </p:cNvPr>
          <p:cNvSpPr txBox="1"/>
          <p:nvPr/>
        </p:nvSpPr>
        <p:spPr>
          <a:xfrm>
            <a:off x="677334" y="1462049"/>
            <a:ext cx="7343677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rust_iterator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indirect_binary_predicate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group_by_inner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base_;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Optional&lt;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iter_value_t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&lt;I&gt;&gt;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Optional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&gt;&gt;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6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nullopt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_, *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_, *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else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            // ...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A6C522-E302-49EE-92B8-4985881AD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7CB4F6-2415-4E98-9BCC-06045059B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38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5FF65-30DB-45E5-A0B6-3B3185584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group_by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D44B42-553B-4552-AA03-E26C23AE1D27}"/>
              </a:ext>
            </a:extLst>
          </p:cNvPr>
          <p:cNvSpPr txBox="1"/>
          <p:nvPr/>
        </p:nvSpPr>
        <p:spPr>
          <a:xfrm>
            <a:off x="677334" y="1462049"/>
            <a:ext cx="7343677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rust_iterator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indirect_binary_predicate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group_by_inner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base_;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Optional&lt;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iter_value_t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&lt;I&gt;&gt;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Optional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&gt;&gt;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6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nullopt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_, *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_, *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)) {</a:t>
            </a:r>
          </a:p>
          <a:p>
            <a:r>
              <a:rPr lang="en-US" sz="1600" dirty="0">
                <a:solidFill>
                  <a:srgbClr val="000000"/>
                </a:solidFill>
                <a:latin typeface="Fira Code, Consolas,  Courier New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latin typeface="Fira Code, Consolas,  Courier New"/>
              </a:rPr>
              <a:t>prev</a:t>
            </a:r>
            <a:r>
              <a:rPr lang="en-US" sz="1600" dirty="0">
                <a:solidFill>
                  <a:srgbClr val="000000"/>
                </a:solidFill>
                <a:latin typeface="Fira Code, Consolas,  Courier New"/>
              </a:rPr>
              <a:t>_ = *</a:t>
            </a:r>
            <a:r>
              <a:rPr lang="en-US" sz="1600" dirty="0" err="1">
                <a:solidFill>
                  <a:srgbClr val="000000"/>
                </a:solidFill>
                <a:latin typeface="Fira Code, Consolas,  Courier New"/>
              </a:rPr>
              <a:t>val</a:t>
            </a:r>
            <a:r>
              <a:rPr lang="en-US" sz="1600" dirty="0">
                <a:solidFill>
                  <a:srgbClr val="000000"/>
                </a:solidFill>
                <a:latin typeface="Fira Code, Consolas,  Courier New"/>
              </a:rPr>
              <a:t>;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else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            // ...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36B3721-039F-4298-8160-C8E2E485C66E}"/>
              </a:ext>
            </a:extLst>
          </p:cNvPr>
          <p:cNvCxnSpPr/>
          <p:nvPr/>
        </p:nvCxnSpPr>
        <p:spPr>
          <a:xfrm flipH="1">
            <a:off x="4349172" y="5039331"/>
            <a:ext cx="2096429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53DF87-DADA-4B55-A040-EB4DCB0E2ACB}"/>
              </a:ext>
            </a:extLst>
          </p:cNvPr>
          <p:cNvSpPr txBox="1"/>
          <p:nvPr/>
        </p:nvSpPr>
        <p:spPr>
          <a:xfrm>
            <a:off x="6508075" y="4749620"/>
            <a:ext cx="1327608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Copy </a:t>
            </a:r>
            <a:r>
              <a:rPr lang="en-US" i="1" dirty="0">
                <a:solidFill>
                  <a:srgbClr val="00B050"/>
                </a:solidFill>
              </a:rPr>
              <a:t>every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element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A35B0B-297B-4378-8015-6B90D6589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FD51EB-4D04-48D2-BE57-B84069C68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03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9A15-157D-4CE1-81CA-2DAEE1C93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Basis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AF4CC-5D20-4984-809E-5C24E436E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read</a:t>
            </a:r>
          </a:p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advance</a:t>
            </a:r>
          </a:p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done?</a:t>
            </a:r>
          </a:p>
          <a:p>
            <a:pPr marL="0" indent="0">
              <a:buNone/>
            </a:pPr>
            <a:endParaRPr lang="en-US" sz="32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0" indent="0">
              <a:buNone/>
            </a:pPr>
            <a:r>
              <a:rPr lang="en-US" sz="3200" dirty="0"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Not necessarily three </a:t>
            </a:r>
            <a:r>
              <a:rPr lang="en-US" sz="3200" dirty="0">
                <a:solidFill>
                  <a:schemeClr val="accent1"/>
                </a:solidFill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distinct</a:t>
            </a:r>
            <a:r>
              <a:rPr lang="en-US" sz="3200" dirty="0"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 functions!</a:t>
            </a:r>
          </a:p>
        </p:txBody>
      </p:sp>
    </p:spTree>
    <p:extLst>
      <p:ext uri="{BB962C8B-B14F-4D97-AF65-F5344CB8AC3E}">
        <p14:creationId xmlns:p14="http://schemas.microsoft.com/office/powerpoint/2010/main" val="961234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C38BA-DAC2-494D-A3AB-E8954436F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functional gaps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4FF7F-41F7-4312-A17F-618203C64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800" dirty="0"/>
              <a:t>No container/iterator cohesion</a:t>
            </a:r>
          </a:p>
          <a:p>
            <a:r>
              <a:rPr lang="en-US" sz="2800" dirty="0"/>
              <a:t>What about algorithms?</a:t>
            </a:r>
          </a:p>
          <a:p>
            <a:pPr lvl="1"/>
            <a:r>
              <a:rPr lang="en-US" sz="2600" dirty="0"/>
              <a:t>No binary </a:t>
            </a:r>
            <a:r>
              <a:rPr lang="en-US" sz="26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group_by</a:t>
            </a:r>
            <a:endParaRPr lang="en-US" sz="2600" dirty="0"/>
          </a:p>
          <a:p>
            <a:pPr lvl="1"/>
            <a:r>
              <a:rPr lang="en-US" sz="2600" dirty="0"/>
              <a:t>No </a:t>
            </a:r>
            <a:r>
              <a:rPr lang="en-US" sz="26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adjacent_find</a:t>
            </a:r>
            <a:r>
              <a:rPr lang="en-US" sz="2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sz="2600" dirty="0"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or </a:t>
            </a:r>
            <a:r>
              <a:rPr lang="en-US" sz="26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adjacent_difference</a:t>
            </a:r>
            <a:endParaRPr lang="en-US" sz="26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lvl="1"/>
            <a:r>
              <a:rPr lang="en-US" sz="2600" dirty="0">
                <a:ea typeface="Fira Code" panose="020B0809050000020004" pitchFamily="49" charset="0"/>
                <a:cs typeface="Fira Code" panose="020B0809050000020004" pitchFamily="49" charset="0"/>
              </a:rPr>
              <a:t>No </a:t>
            </a:r>
            <a:r>
              <a:rPr lang="en-US" sz="2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sort</a:t>
            </a:r>
          </a:p>
          <a:p>
            <a:pPr lvl="1"/>
            <a:r>
              <a:rPr lang="en-US" sz="2600" dirty="0"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No </a:t>
            </a:r>
            <a:r>
              <a:rPr lang="en-US" sz="2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slide</a:t>
            </a:r>
            <a:endParaRPr lang="en-US" sz="2600" dirty="0">
              <a:latin typeface="+mj-lt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lvl="1"/>
            <a:r>
              <a:rPr lang="en-US" sz="2600" dirty="0"/>
              <a:t>No </a:t>
            </a:r>
            <a:r>
              <a:rPr lang="en-US" sz="2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search </a:t>
            </a:r>
            <a:r>
              <a:rPr lang="en-US" sz="2600" dirty="0"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or  </a:t>
            </a:r>
            <a:r>
              <a:rPr lang="en-US" sz="2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mismatch </a:t>
            </a:r>
            <a:r>
              <a:rPr lang="en-US" sz="2600" dirty="0">
                <a:ea typeface="Fira Code" panose="020B0809050000020004" pitchFamily="49" charset="0"/>
                <a:cs typeface="Fira Code" panose="020B0809050000020004" pitchFamily="49" charset="0"/>
              </a:rPr>
              <a:t>or  </a:t>
            </a:r>
            <a:r>
              <a:rPr lang="en-US" sz="26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find_end</a:t>
            </a:r>
            <a:endParaRPr lang="en-US" sz="26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lvl="1"/>
            <a:r>
              <a:rPr lang="en-US" sz="2600" dirty="0"/>
              <a:t>No </a:t>
            </a:r>
            <a:r>
              <a:rPr lang="en-US" sz="26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lower_bound</a:t>
            </a:r>
            <a:r>
              <a:rPr lang="en-US" sz="2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lang="en-US" sz="26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upper_bound</a:t>
            </a:r>
            <a:r>
              <a:rPr lang="en-US" sz="2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lang="en-US" sz="26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equal_range</a:t>
            </a:r>
            <a:r>
              <a:rPr lang="en-US" sz="2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lang="en-US" sz="26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binary_search</a:t>
            </a:r>
            <a:r>
              <a:rPr lang="en-US" sz="2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endParaRPr lang="en-US" sz="2600" dirty="0">
              <a:latin typeface="The Hand Extrablack" panose="03070A02030502020204" pitchFamily="66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lvl="1"/>
            <a:r>
              <a:rPr lang="en-US" sz="2600" dirty="0"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No </a:t>
            </a:r>
            <a:r>
              <a:rPr lang="en-US" sz="26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next_permutation</a:t>
            </a:r>
            <a:r>
              <a:rPr lang="en-US" sz="2600" dirty="0"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lang="en-US" sz="26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prev_permutation</a:t>
            </a:r>
            <a:r>
              <a:rPr lang="en-US" sz="2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</a:p>
          <a:p>
            <a:pPr lvl="1"/>
            <a:r>
              <a:rPr lang="en-US" sz="2600" dirty="0"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No </a:t>
            </a:r>
            <a:r>
              <a:rPr lang="en-US" sz="26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stable_partition</a:t>
            </a:r>
            <a:r>
              <a:rPr lang="en-US" sz="2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sz="2600" dirty="0"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or </a:t>
            </a:r>
            <a:r>
              <a:rPr lang="en-US" sz="2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rotate </a:t>
            </a:r>
            <a:r>
              <a:rPr lang="en-US" sz="2600" dirty="0"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US" sz="26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partition </a:t>
            </a:r>
            <a:r>
              <a:rPr lang="en-US" sz="2600" dirty="0"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returns index)</a:t>
            </a:r>
          </a:p>
          <a:p>
            <a:pPr lvl="1"/>
            <a:r>
              <a:rPr lang="en-US" sz="2600" dirty="0"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No </a:t>
            </a:r>
            <a:r>
              <a:rPr lang="en-US" sz="26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min_element</a:t>
            </a:r>
            <a:r>
              <a:rPr lang="en-US" sz="2600" dirty="0"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lang="en-US" sz="26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max_element</a:t>
            </a:r>
            <a:r>
              <a:rPr lang="en-US" sz="2600" dirty="0"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lang="en-US" sz="26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minmax_element</a:t>
            </a:r>
            <a:endParaRPr lang="en-US" sz="26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lvl="1"/>
            <a:endParaRPr lang="en-US" sz="26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lvl="1"/>
            <a:endParaRPr lang="en-US" sz="26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lvl="1"/>
            <a:endParaRPr lang="en-US" sz="26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lvl="1"/>
            <a:endParaRPr lang="en-US" sz="26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2A3E58-E404-4666-B76C-1C602A53029C}"/>
              </a:ext>
            </a:extLst>
          </p:cNvPr>
          <p:cNvSpPr txBox="1"/>
          <p:nvPr/>
        </p:nvSpPr>
        <p:spPr>
          <a:xfrm>
            <a:off x="2917998" y="3824868"/>
            <a:ext cx="6801862" cy="203132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vector&lt;string&gt; names = {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"Bob"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"Steve"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"Jane"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vector&lt;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ages = {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37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27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31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endParaRPr lang="en-US" dirty="0">
              <a:solidFill>
                <a:srgbClr val="000000"/>
              </a:solidFill>
              <a:latin typeface="Fira Code, Consolas,  Courier New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// after this: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//  ages  = [27,    31,   37 ]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//  names = [Steve, Jane, Bob]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sort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views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zip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(ages, names));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496F2E-00A9-4200-8B0A-8EEFA3DF6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549CB4-8B31-4DFA-826B-E083C3EFC1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16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FA38B2-DEF7-4DCE-9248-9235EB6F43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41497"/>
            <a:ext cx="10117658" cy="5375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5ED214-EF18-485B-A215-1DD378B62C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507" y="1870974"/>
            <a:ext cx="404075" cy="4542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B4E4C4-BFAF-41D4-B3A1-F7DB77E8E1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511" y="2575930"/>
            <a:ext cx="601763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BABEAA-4990-486E-83F8-D7BE6DBAAB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116" y="3995564"/>
            <a:ext cx="344773" cy="45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C78A79-2D3E-400C-8519-C9628F5F9F9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908" y="3995564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3703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8F208-7F96-4B5A-85D6-42D42D695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Traversal Model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659C477-026A-41D5-AFDA-8D8B4E037A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019" y="2386806"/>
            <a:ext cx="6096000" cy="3429000"/>
          </a:xfrm>
        </p:spPr>
      </p:pic>
    </p:spTree>
    <p:extLst>
      <p:ext uri="{BB962C8B-B14F-4D97-AF65-F5344CB8AC3E}">
        <p14:creationId xmlns:p14="http://schemas.microsoft.com/office/powerpoint/2010/main" val="2461693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9A15-157D-4CE1-81CA-2DAEE1C93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Basis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AF4CC-5D20-4984-809E-5C24E436E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read</a:t>
            </a:r>
          </a:p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advance</a:t>
            </a:r>
          </a:p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done?</a:t>
            </a:r>
          </a:p>
          <a:p>
            <a:pPr marL="0" indent="0">
              <a:buNone/>
            </a:pPr>
            <a:endParaRPr lang="en-US" sz="32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0" indent="0">
              <a:buNone/>
            </a:pPr>
            <a:r>
              <a:rPr lang="en-US" sz="3200" dirty="0"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Not necessarily three </a:t>
            </a:r>
            <a:r>
              <a:rPr lang="en-US" sz="3200" dirty="0">
                <a:solidFill>
                  <a:schemeClr val="accent1"/>
                </a:solidFill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distinct</a:t>
            </a:r>
            <a:r>
              <a:rPr lang="en-US" sz="3200" dirty="0"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 functions!</a:t>
            </a:r>
          </a:p>
        </p:txBody>
      </p:sp>
    </p:spTree>
    <p:extLst>
      <p:ext uri="{BB962C8B-B14F-4D97-AF65-F5344CB8AC3E}">
        <p14:creationId xmlns:p14="http://schemas.microsoft.com/office/powerpoint/2010/main" val="4234033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9A15-157D-4CE1-81CA-2DAEE1C93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External</a:t>
            </a:r>
            <a:r>
              <a:rPr lang="en-US" dirty="0"/>
              <a:t> Iteration Basis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AF4CC-5D20-4984-809E-5C24E436E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read</a:t>
            </a:r>
          </a:p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advance</a:t>
            </a:r>
          </a:p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done?</a:t>
            </a:r>
          </a:p>
          <a:p>
            <a:pPr marL="0" indent="0">
              <a:buNone/>
            </a:pPr>
            <a:endParaRPr lang="en-US" sz="32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0" indent="0">
              <a:buNone/>
            </a:pPr>
            <a:r>
              <a:rPr lang="en-US" sz="3200" dirty="0"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Not necessarily three </a:t>
            </a:r>
            <a:r>
              <a:rPr lang="en-US" sz="3200" dirty="0">
                <a:solidFill>
                  <a:schemeClr val="accent1"/>
                </a:solidFill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distinct</a:t>
            </a:r>
            <a:r>
              <a:rPr lang="en-US" sz="3200" dirty="0"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 functions!</a:t>
            </a:r>
          </a:p>
        </p:txBody>
      </p:sp>
    </p:spTree>
    <p:extLst>
      <p:ext uri="{BB962C8B-B14F-4D97-AF65-F5344CB8AC3E}">
        <p14:creationId xmlns:p14="http://schemas.microsoft.com/office/powerpoint/2010/main" val="17159074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AE6F7-348E-4228-94BB-352742EF6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>
                <a:solidFill>
                  <a:schemeClr val="accent5"/>
                </a:solidFill>
              </a:rPr>
              <a:t>External</a:t>
            </a:r>
            <a:r>
              <a:rPr lang="en-US" dirty="0"/>
              <a:t> Iteration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377AAF-B3C9-4F32-B830-3583E0B1578A}"/>
              </a:ext>
            </a:extLst>
          </p:cNvPr>
          <p:cNvSpPr txBox="1"/>
          <p:nvPr/>
        </p:nvSpPr>
        <p:spPr>
          <a:xfrm>
            <a:off x="1935549" y="1930400"/>
            <a:ext cx="652614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input_iterator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sentinel_for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print_all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last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(; it != last; ++it)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fmt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"{}</a:t>
            </a:r>
            <a:r>
              <a:rPr lang="en-US" b="0" dirty="0">
                <a:solidFill>
                  <a:srgbClr val="EE0000"/>
                </a:solidFill>
                <a:effectLst/>
                <a:latin typeface="Fira Code" panose="020B08090500000200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*it);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8217124-0B44-4E32-B3F2-E635286A7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271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AE6F7-348E-4228-94BB-352742EF6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>
                <a:solidFill>
                  <a:schemeClr val="accent5"/>
                </a:solidFill>
              </a:rPr>
              <a:t>External</a:t>
            </a:r>
            <a:r>
              <a:rPr lang="en-US" dirty="0"/>
              <a:t> Iteration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377AAF-B3C9-4F32-B830-3583E0B1578A}"/>
              </a:ext>
            </a:extLst>
          </p:cNvPr>
          <p:cNvSpPr txBox="1"/>
          <p:nvPr/>
        </p:nvSpPr>
        <p:spPr>
          <a:xfrm>
            <a:off x="1938528" y="1930400"/>
            <a:ext cx="652614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input_iterator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sentinel_for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print_all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last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(; it != last; ++it)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fmt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"{}</a:t>
            </a:r>
            <a:r>
              <a:rPr lang="en-US" b="0" dirty="0">
                <a:solidFill>
                  <a:srgbClr val="EE0000"/>
                </a:solidFill>
                <a:effectLst/>
                <a:latin typeface="Fira Code" panose="020B08090500000200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*it);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rust_iterator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print_all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fmt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"{}</a:t>
            </a:r>
            <a:r>
              <a:rPr lang="en-US" b="0" dirty="0">
                <a:solidFill>
                  <a:srgbClr val="EE0000"/>
                </a:solidFill>
                <a:effectLst/>
                <a:latin typeface="Fira Code, Consolas,  Courier New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*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8217124-0B44-4E32-B3F2-E635286A7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D9035E-95A9-402B-8CCD-A8DCE9AF8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833" y="1981605"/>
            <a:ext cx="1466425" cy="9776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8D2E5B4-AA78-498A-83EB-877516E40985}"/>
              </a:ext>
            </a:extLst>
          </p:cNvPr>
          <p:cNvSpPr/>
          <p:nvPr/>
        </p:nvSpPr>
        <p:spPr>
          <a:xfrm>
            <a:off x="2509113" y="2487533"/>
            <a:ext cx="555955" cy="314553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BB94C2-4418-46B8-B257-785592CA68F4}"/>
              </a:ext>
            </a:extLst>
          </p:cNvPr>
          <p:cNvSpPr/>
          <p:nvPr/>
        </p:nvSpPr>
        <p:spPr>
          <a:xfrm>
            <a:off x="2509113" y="4420789"/>
            <a:ext cx="797359" cy="314553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C34593-32C4-47E6-B5CA-0E08D5955E83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726387" y="3496530"/>
            <a:ext cx="782726" cy="108153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45B4E08-0A99-4D06-918D-8B7E68447B14}"/>
              </a:ext>
            </a:extLst>
          </p:cNvPr>
          <p:cNvSpPr txBox="1"/>
          <p:nvPr/>
        </p:nvSpPr>
        <p:spPr>
          <a:xfrm>
            <a:off x="95098" y="3034865"/>
            <a:ext cx="1631289" cy="92333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Loop is outside of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the iterator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4936F9-09B2-40DE-9A26-BD46F35540F0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726387" y="2644810"/>
            <a:ext cx="782726" cy="85172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0730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9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655D364-7BE4-4282-9177-2D3F5D742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Basic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rgbClr val="92D050"/>
                </a:solidFill>
              </a:rPr>
              <a:t>Internal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Iteration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Structure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6C151BB-A456-4DA9-9A97-F500AE14F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102D97-904C-4AE9-8495-F11541822AE8}"/>
              </a:ext>
            </a:extLst>
          </p:cNvPr>
          <p:cNvSpPr txBox="1"/>
          <p:nvPr/>
        </p:nvSpPr>
        <p:spPr>
          <a:xfrm>
            <a:off x="1938528" y="1930400"/>
            <a:ext cx="52854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print_all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([](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auto&amp;&amp;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fmt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"{}</a:t>
            </a:r>
            <a:r>
              <a:rPr lang="en-US" b="0" dirty="0">
                <a:solidFill>
                  <a:srgbClr val="EE0000"/>
                </a:solidFill>
                <a:effectLst/>
                <a:latin typeface="Fira Code" panose="020B08090500000200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9109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655D364-7BE4-4282-9177-2D3F5D742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Basic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rgbClr val="92D050"/>
                </a:solidFill>
              </a:rPr>
              <a:t>Internal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Iteration Structure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6C151BB-A456-4DA9-9A97-F500AE14F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102D97-904C-4AE9-8495-F11541822AE8}"/>
              </a:ext>
            </a:extLst>
          </p:cNvPr>
          <p:cNvSpPr txBox="1"/>
          <p:nvPr/>
        </p:nvSpPr>
        <p:spPr>
          <a:xfrm>
            <a:off x="1938528" y="1930400"/>
            <a:ext cx="52854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print_all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([](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auto&amp;&amp;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fmt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"{}</a:t>
            </a:r>
            <a:r>
              <a:rPr lang="en-US" b="0" dirty="0">
                <a:solidFill>
                  <a:srgbClr val="EE0000"/>
                </a:solidFill>
                <a:effectLst/>
                <a:latin typeface="Fira Code" panose="020B08090500000200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        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682745-B694-4BA3-ADB9-66519396AF6E}"/>
              </a:ext>
            </a:extLst>
          </p:cNvPr>
          <p:cNvSpPr/>
          <p:nvPr/>
        </p:nvSpPr>
        <p:spPr>
          <a:xfrm>
            <a:off x="3503980" y="2474233"/>
            <a:ext cx="1148487" cy="314553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E2E766-7F30-4933-8211-2B78EABD6241}"/>
              </a:ext>
            </a:extLst>
          </p:cNvPr>
          <p:cNvSpPr txBox="1"/>
          <p:nvPr/>
        </p:nvSpPr>
        <p:spPr>
          <a:xfrm>
            <a:off x="95098" y="3034865"/>
            <a:ext cx="1631289" cy="64633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Loop is </a:t>
            </a:r>
            <a:r>
              <a:rPr lang="en-US" i="1" dirty="0">
                <a:solidFill>
                  <a:schemeClr val="accent2"/>
                </a:solidFill>
              </a:rPr>
              <a:t>inside</a:t>
            </a:r>
            <a:r>
              <a:rPr lang="en-US" dirty="0">
                <a:solidFill>
                  <a:schemeClr val="accent2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the iterator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8F1EE1-6558-4468-B86C-CDE7E5E22F7A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726387" y="2648102"/>
            <a:ext cx="1777593" cy="7099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40614905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5A071-F89C-40D4-BB0C-39B8C65AA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Stream from C++ Iterator Pair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79F3916D-3108-45C7-82B4-F1F491000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12D8CD-075A-470E-8C52-6AB251E93A91}"/>
              </a:ext>
            </a:extLst>
          </p:cNvPr>
          <p:cNvSpPr txBox="1"/>
          <p:nvPr/>
        </p:nvSpPr>
        <p:spPr>
          <a:xfrm>
            <a:off x="677334" y="1588437"/>
            <a:ext cx="6232796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input_iterator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sentinel_for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cpp_stream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I first;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S last;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value_type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iter_value_t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difference_type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iter_difference_t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&lt;predicate&lt;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(; first != last; ++first)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sz="1600" b="0" dirty="0">
                <a:solidFill>
                  <a:srgbClr val="C586C0"/>
                </a:solidFill>
                <a:effectLst/>
                <a:latin typeface="Fira Code" panose="020B0809050000020004" pitchFamily="49" charset="0"/>
              </a:rPr>
              <a:t>not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(pred, *first))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break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C649E9-7B35-4F89-93E7-8B0C94329826}"/>
              </a:ext>
            </a:extLst>
          </p:cNvPr>
          <p:cNvSpPr/>
          <p:nvPr/>
        </p:nvSpPr>
        <p:spPr>
          <a:xfrm>
            <a:off x="1711756" y="4522489"/>
            <a:ext cx="475489" cy="314553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48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4D9252-439D-4D7E-B3C9-A92D82A22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C++ Iterator Pair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3EC85F-EEC6-42D9-9187-8B2D5D37F4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Stepanov</a:t>
            </a:r>
            <a:r>
              <a:rPr lang="en-US" dirty="0"/>
              <a:t> with Love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C6603B-DC54-4AA1-8463-1572C2616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8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5A071-F89C-40D4-BB0C-39B8C65AA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Stream from Rust Iterator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79F3916D-3108-45C7-82B4-F1F491000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12D8CD-075A-470E-8C52-6AB251E93A91}"/>
              </a:ext>
            </a:extLst>
          </p:cNvPr>
          <p:cNvSpPr txBox="1"/>
          <p:nvPr/>
        </p:nvSpPr>
        <p:spPr>
          <a:xfrm>
            <a:off x="677334" y="1588437"/>
            <a:ext cx="536877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rust_iterator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rust_stream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I it;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    // aliases ...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&lt;predicate&lt;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while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sz="1600" b="0" dirty="0">
                <a:solidFill>
                  <a:srgbClr val="C586C0"/>
                </a:solidFill>
                <a:effectLst/>
                <a:latin typeface="Fira Code" panose="020B0809050000020004" pitchFamily="49" charset="0"/>
              </a:rPr>
              <a:t>not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(pred, *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break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D0BBFF-41DC-4E7B-B6D7-19904E005AD0}"/>
              </a:ext>
            </a:extLst>
          </p:cNvPr>
          <p:cNvSpPr/>
          <p:nvPr/>
        </p:nvSpPr>
        <p:spPr>
          <a:xfrm>
            <a:off x="1689811" y="3805599"/>
            <a:ext cx="724205" cy="314553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978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EA13C-FE12-499B-94C8-00A404A1F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Implementing 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>
                <a:solidFill>
                  <a:schemeClr val="accent2"/>
                </a:solidFill>
              </a:rPr>
              <a:t> with Streams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58DEFEFC-0214-44B1-AEE4-98C072713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2F53F1-8127-4D8C-83F9-5C081DF22544}"/>
              </a:ext>
            </a:extLst>
          </p:cNvPr>
          <p:cNvSpPr txBox="1"/>
          <p:nvPr/>
        </p:nvSpPr>
        <p:spPr>
          <a:xfrm>
            <a:off x="677334" y="1588437"/>
            <a:ext cx="8207696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invocable&lt;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stream_reference_t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map_stream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S stream;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F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proj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invoke_result_t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&amp;,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stream_reference_t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&gt;&gt;;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&lt;predicate&lt;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([&amp;](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stream_reference_t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(pred,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proj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0362C6-9314-494D-AA02-4D3488CFECA2}"/>
              </a:ext>
            </a:extLst>
          </p:cNvPr>
          <p:cNvSpPr/>
          <p:nvPr/>
        </p:nvSpPr>
        <p:spPr>
          <a:xfrm>
            <a:off x="4613565" y="4281087"/>
            <a:ext cx="2270038" cy="314553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942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EA13C-FE12-499B-94C8-00A404A1F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Implementing 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>
                <a:solidFill>
                  <a:schemeClr val="accent2"/>
                </a:solidFill>
              </a:rPr>
              <a:t> with Streams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58DEFEFC-0214-44B1-AEE4-98C072713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2F53F1-8127-4D8C-83F9-5C081DF22544}"/>
              </a:ext>
            </a:extLst>
          </p:cNvPr>
          <p:cNvSpPr txBox="1"/>
          <p:nvPr/>
        </p:nvSpPr>
        <p:spPr>
          <a:xfrm>
            <a:off x="677334" y="1588437"/>
            <a:ext cx="8207696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invocable&lt;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stream_reference_t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map_stream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S stream;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F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proj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invoke_result_t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&amp;,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stream_reference_t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&gt;&gt;;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&lt;predicate&lt;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compose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(pred,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proj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2600293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EA13C-FE12-499B-94C8-00A404A1F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Implementing 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>
                <a:solidFill>
                  <a:schemeClr val="accent2"/>
                </a:solidFill>
              </a:rPr>
              <a:t> with Streams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58DEFEFC-0214-44B1-AEE4-98C072713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2F53F1-8127-4D8C-83F9-5C081DF22544}"/>
              </a:ext>
            </a:extLst>
          </p:cNvPr>
          <p:cNvSpPr txBox="1"/>
          <p:nvPr/>
        </p:nvSpPr>
        <p:spPr>
          <a:xfrm>
            <a:off x="677334" y="1588437"/>
            <a:ext cx="6973384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predicate&lt;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stream_reference_t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filter_stream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S stream;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F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filt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stream_reference_t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&lt;predicate&lt;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([=](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filt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(pred,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else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true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3D7BE8-BA92-4693-A945-39D7D2B992F2}"/>
              </a:ext>
            </a:extLst>
          </p:cNvPr>
          <p:cNvSpPr/>
          <p:nvPr/>
        </p:nvSpPr>
        <p:spPr>
          <a:xfrm>
            <a:off x="5380680" y="4037990"/>
            <a:ext cx="551947" cy="265667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00AA69-E74E-4E8E-BFC0-198B552D7477}"/>
              </a:ext>
            </a:extLst>
          </p:cNvPr>
          <p:cNvSpPr/>
          <p:nvPr/>
        </p:nvSpPr>
        <p:spPr>
          <a:xfrm>
            <a:off x="4296811" y="4303657"/>
            <a:ext cx="551947" cy="265667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3D5A7B-B398-4D7F-8648-29E9727479B8}"/>
              </a:ext>
            </a:extLst>
          </p:cNvPr>
          <p:cNvSpPr/>
          <p:nvPr/>
        </p:nvSpPr>
        <p:spPr>
          <a:xfrm>
            <a:off x="5167320" y="4543542"/>
            <a:ext cx="551947" cy="265667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7770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FEE292-33BE-4921-A1D6-65D588ED16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Why Streams?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748A978-9321-4D46-80CE-0729D0ECA2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Is there some advantage to internal iteration?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E3A0F4B8-7071-44AE-9EE7-44FB1F069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55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7C015E-2A1F-4194-B3BF-08465F592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/>
              <a:t> in C++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C9751F-DEA4-4F49-A901-F3C7E4435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Concatenate multiple ranges together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BC37AC-62BC-433D-B083-D5F57E77B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0DD237-0B27-4D64-B580-C9854BF47F8C}"/>
              </a:ext>
            </a:extLst>
          </p:cNvPr>
          <p:cNvSpPr txBox="1"/>
          <p:nvPr/>
        </p:nvSpPr>
        <p:spPr>
          <a:xfrm>
            <a:off x="677334" y="3223812"/>
            <a:ext cx="886973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::vector&lt;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a = {</a:t>
            </a:r>
            <a:r>
              <a:rPr lang="en-US" b="0" dirty="0">
                <a:solidFill>
                  <a:srgbClr val="098658"/>
                </a:solidFill>
                <a:effectLst/>
                <a:latin typeface="Fira Code" panose="020B08090500000200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" panose="020B08090500000200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" panose="020B08090500000200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::list&lt;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b = {</a:t>
            </a:r>
            <a:r>
              <a:rPr lang="en-US" b="0" dirty="0">
                <a:solidFill>
                  <a:srgbClr val="098658"/>
                </a:solidFill>
                <a:effectLst/>
                <a:latin typeface="Fira Code" panose="020B08090500000200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" panose="020B0809050000020004" pitchFamily="49" charset="0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::vector&lt;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c = {</a:t>
            </a:r>
            <a:r>
              <a:rPr lang="en-US" b="0" dirty="0">
                <a:solidFill>
                  <a:srgbClr val="098658"/>
                </a:solidFill>
                <a:effectLst/>
                <a:latin typeface="Fira Code" panose="020B0809050000020004" pitchFamily="49" charset="0"/>
              </a:rPr>
              <a:t>6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" panose="020B0809050000020004" pitchFamily="49" charset="0"/>
              </a:rPr>
              <a:t>7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" panose="020B0809050000020004" pitchFamily="49" charset="0"/>
              </a:rPr>
              <a:t>8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stuff =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views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chain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(a, b, c);</a:t>
            </a:r>
            <a:r>
              <a:rPr lang="en-US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 // {1, 2, 3, 4, 5, 6, 7, 8}</a:t>
            </a:r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283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/>
              <a:t> in 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8CD69-AA0D-443E-A952-617A6A42C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46281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input_view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Vs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&lt;Vs...&gt;::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variant&lt;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&lt;Vs&gt;...&gt; cur_;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chain_view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&lt;Vs...&gt;* parent_;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605030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/>
              <a:t> in 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8CD69-AA0D-443E-A952-617A6A42C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709681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input_view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Vs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&lt;Vs...&gt;::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variant&lt;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&lt;Vs&gt;...&gt; cur_;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chain_view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&lt;Vs...&gt;* parent_;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operator*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-&gt; reference {</a:t>
            </a:r>
            <a:r>
              <a:rPr lang="en-US" sz="1600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 /* ... */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operator++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-&gt;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&amp; {</a:t>
            </a:r>
            <a:r>
              <a:rPr lang="en-US" sz="1600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 /* ... */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operator==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const&amp;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rhs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-&gt;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cur_ ==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rhs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cur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2177097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/>
              <a:t> in 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8CD69-AA0D-443E-A952-617A6A42C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931857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input_view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Vs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&lt;Vs...&gt;::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variant&lt;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&lt;Vs&gt;...&gt; cur_;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chain_view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&lt;Vs...&gt;* parent_;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operator*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-&gt; reference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visit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([](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-&gt;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 reference 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{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*it; }, cur_);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operator++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-&gt;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&amp; {</a:t>
            </a:r>
            <a:r>
              <a:rPr lang="en-US" sz="1600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 /* ... */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operator==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const&amp;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rhs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-&gt;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cur_ ==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rhs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cur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1582467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/>
              <a:t> in 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8CD69-AA0D-443E-A952-617A6A42C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9318577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input_view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Vs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&lt;Vs...&gt;::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variant&lt;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&lt;Vs&gt;...&gt; cur_;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chain_view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&lt;Vs...&gt;* parent_;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operator*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-&gt; reference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visit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([](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-&gt;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 reference 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{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*it; }, cur_);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operator++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-&gt;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&amp;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visit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([](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auto&amp;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            // how do you differentiate *which* vector&lt;int&gt;::iterator?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}, cur_);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*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this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operator==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const&amp;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rhs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-&gt;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cur_ ==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rhs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cur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4465544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6BF6D-82E4-4712-9B41-31802CBCF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C++ Iterator Pair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D23C5-2A62-44E6-882E-4B24D1A0A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E37B3-4499-4B06-B412-7A263C645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A620CD-B8EC-4F19-9F61-5157C4820960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1736E9-893D-44AD-84D9-E5911BF0E733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228E1A-9B76-4D6C-AEAD-4C4FFD479E31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03EBB0-72EA-4DB5-8420-3A0B5A90FF9E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E4E9D5-FF39-4FA7-8E9D-5E003CBA1E29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0B4F28-CF42-4931-A650-E4798057F5D9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B5832B-8CEC-45DA-B37B-4A6695359143}"/>
              </a:ext>
            </a:extLst>
          </p:cNvPr>
          <p:cNvCxnSpPr/>
          <p:nvPr/>
        </p:nvCxnSpPr>
        <p:spPr>
          <a:xfrm flipV="1">
            <a:off x="2321169" y="4536831"/>
            <a:ext cx="0" cy="8030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3777ACD-83CF-483A-986D-1698413A8CFF}"/>
              </a:ext>
            </a:extLst>
          </p:cNvPr>
          <p:cNvSpPr/>
          <p:nvPr/>
        </p:nvSpPr>
        <p:spPr>
          <a:xfrm>
            <a:off x="685214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accent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∅</a:t>
            </a:r>
            <a:endParaRPr lang="en-US" sz="2000" dirty="0">
              <a:solidFill>
                <a:schemeClr val="accent4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0035C08-D9B6-41BA-8497-0F8379D46877}"/>
              </a:ext>
            </a:extLst>
          </p:cNvPr>
          <p:cNvCxnSpPr/>
          <p:nvPr/>
        </p:nvCxnSpPr>
        <p:spPr>
          <a:xfrm flipV="1">
            <a:off x="7262446" y="4495800"/>
            <a:ext cx="0" cy="8030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1101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/>
              <a:t> in 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8CD69-AA0D-443E-A952-617A6A42C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9318577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input_view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Vs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&lt;Vs...&gt;::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variant&lt;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&lt;Vs&gt;...&gt; cur_;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chain_view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&lt;Vs...&gt;* parent_;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operator*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-&gt; reference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visit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([](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-&gt;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 reference 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{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*it; }, cur_);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operator++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-&gt;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&amp;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mp_with_index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sizeof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...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(Vs)&gt;(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cur_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index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(), [&amp;](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++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get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&gt;(cur_);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maybe_increment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*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this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operator==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const&amp;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rhs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-&gt;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cur_ ==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rhs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cur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8486354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/>
              <a:t> in 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8CD69-AA0D-443E-A952-617A6A42C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7066358" cy="5339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input_view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Vs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1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chain_view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&lt;Vs...&gt;::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variant&lt;</a:t>
            </a:r>
            <a:r>
              <a:rPr lang="en-US" sz="11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iterator_t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&lt;Vs&gt;...&gt; cur_;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chain_view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&lt;Vs...&gt;* parent_;</a:t>
            </a:r>
          </a:p>
          <a:p>
            <a:endParaRPr lang="en-US" sz="1100" dirty="0">
              <a:solidFill>
                <a:srgbClr val="000000"/>
              </a:solidFill>
              <a:latin typeface="Fira Code" panose="020B08090500000200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size_t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maybe_increment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constexpr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(I + </a:t>
            </a:r>
            <a:r>
              <a:rPr lang="en-US" sz="1100" b="0" dirty="0">
                <a:solidFill>
                  <a:srgbClr val="098658"/>
                </a:solidFill>
                <a:effectLst/>
                <a:latin typeface="Fira Code" panose="020B0809050000020004" pitchFamily="49" charset="0"/>
              </a:rPr>
              <a:t>1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 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sizeof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...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(Vs))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1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get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&gt;(cur_) == 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ranges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1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end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1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get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&gt;(</a:t>
            </a:r>
            <a:r>
              <a:rPr lang="en-US" sz="11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parent_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-&gt;</a:t>
            </a:r>
            <a:r>
              <a:rPr lang="en-US" sz="11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views_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)))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cur_ = 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ranges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1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begin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1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get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+</a:t>
            </a:r>
            <a:r>
              <a:rPr lang="en-US" sz="1100" b="0" dirty="0">
                <a:solidFill>
                  <a:srgbClr val="098658"/>
                </a:solidFill>
                <a:effectLst/>
                <a:latin typeface="Fira Code" panose="020B0809050000020004" pitchFamily="49" charset="0"/>
              </a:rPr>
              <a:t>1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&gt;(</a:t>
            </a:r>
            <a:r>
              <a:rPr lang="en-US" sz="11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parent_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-&gt;</a:t>
            </a:r>
            <a:r>
              <a:rPr lang="en-US" sz="11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views_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maybe_increment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+</a:t>
            </a:r>
            <a:r>
              <a:rPr lang="en-US" sz="1100" b="0" dirty="0">
                <a:solidFill>
                  <a:srgbClr val="098658"/>
                </a:solidFill>
                <a:effectLst/>
                <a:latin typeface="Fira Code" panose="020B0809050000020004" pitchFamily="49" charset="0"/>
              </a:rPr>
              <a:t>1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&gt;();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1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operator*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-&gt; reference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1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visit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([](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1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-&gt;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 reference 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{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*it; }, cur_);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operator++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</a:t>
            </a:r>
            <a:r>
              <a:rPr lang="en-US" sz="11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-&gt; </a:t>
            </a:r>
            <a:r>
              <a:rPr lang="en-US" sz="11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&amp;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mp_with_index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sizeof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...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(Vs)&gt;(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cur_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index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(), [&amp;](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1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++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1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get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&gt;(cur_);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maybe_increment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&gt;();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*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this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operator==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const&amp;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rhs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-&gt;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cur_ == 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rhs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cur</a:t>
            </a:r>
            <a:r>
              <a:rPr lang="en-US" sz="11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341B6E-2526-4F59-8EB5-353D63B5068D}"/>
              </a:ext>
            </a:extLst>
          </p:cNvPr>
          <p:cNvSpPr/>
          <p:nvPr/>
        </p:nvSpPr>
        <p:spPr>
          <a:xfrm>
            <a:off x="1986427" y="4117047"/>
            <a:ext cx="5123947" cy="265667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AA4C4D-AC19-4F97-8DBF-C5E780775A1F}"/>
              </a:ext>
            </a:extLst>
          </p:cNvPr>
          <p:cNvSpPr txBox="1"/>
          <p:nvPr/>
        </p:nvSpPr>
        <p:spPr>
          <a:xfrm>
            <a:off x="7297896" y="4065214"/>
            <a:ext cx="891591" cy="369332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branch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ECECAE-CC62-4ACB-A9EC-3345EC19566E}"/>
              </a:ext>
            </a:extLst>
          </p:cNvPr>
          <p:cNvSpPr/>
          <p:nvPr/>
        </p:nvSpPr>
        <p:spPr>
          <a:xfrm>
            <a:off x="1385363" y="4794767"/>
            <a:ext cx="4869134" cy="265667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572F07-55F9-4CDE-BBCD-992541291762}"/>
              </a:ext>
            </a:extLst>
          </p:cNvPr>
          <p:cNvSpPr txBox="1"/>
          <p:nvPr/>
        </p:nvSpPr>
        <p:spPr>
          <a:xfrm>
            <a:off x="6406305" y="4974205"/>
            <a:ext cx="891591" cy="369332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branch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1F39E2-0887-4C62-8C66-B557CD9A99D7}"/>
              </a:ext>
            </a:extLst>
          </p:cNvPr>
          <p:cNvSpPr/>
          <p:nvPr/>
        </p:nvSpPr>
        <p:spPr>
          <a:xfrm>
            <a:off x="1986426" y="2605991"/>
            <a:ext cx="5694533" cy="265667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568689-9D12-4FC8-9385-2428949D6CF9}"/>
              </a:ext>
            </a:extLst>
          </p:cNvPr>
          <p:cNvSpPr txBox="1"/>
          <p:nvPr/>
        </p:nvSpPr>
        <p:spPr>
          <a:xfrm>
            <a:off x="7831550" y="2547540"/>
            <a:ext cx="891591" cy="369332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branch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02C954-72F2-4A2D-BADF-4129ACB892E4}"/>
              </a:ext>
            </a:extLst>
          </p:cNvPr>
          <p:cNvSpPr/>
          <p:nvPr/>
        </p:nvSpPr>
        <p:spPr>
          <a:xfrm>
            <a:off x="1385364" y="6172989"/>
            <a:ext cx="2133248" cy="242441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86DAEF-B7AE-4640-A7E9-316524685156}"/>
              </a:ext>
            </a:extLst>
          </p:cNvPr>
          <p:cNvSpPr txBox="1"/>
          <p:nvPr/>
        </p:nvSpPr>
        <p:spPr>
          <a:xfrm>
            <a:off x="3656809" y="6180304"/>
            <a:ext cx="891591" cy="369332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branch</a:t>
            </a:r>
          </a:p>
        </p:txBody>
      </p:sp>
    </p:spTree>
    <p:extLst>
      <p:ext uri="{BB962C8B-B14F-4D97-AF65-F5344CB8AC3E}">
        <p14:creationId xmlns:p14="http://schemas.microsoft.com/office/powerpoint/2010/main" val="5921985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/>
              <a:t> in Rust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44582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Fira Code" panose="020B08090500000200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&lt;</a:t>
            </a:r>
            <a:r>
              <a:rPr lang="en-US" dirty="0" err="1">
                <a:solidFill>
                  <a:srgbClr val="0000FF"/>
                </a:solidFill>
                <a:latin typeface="Fira Code" panose="020B0809050000020004" pitchFamily="49" charset="0"/>
              </a:rPr>
              <a:t>input_iterator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... </a:t>
            </a:r>
            <a:r>
              <a:rPr lang="en-US" dirty="0">
                <a:solidFill>
                  <a:srgbClr val="267F99"/>
                </a:solidFill>
                <a:latin typeface="Fira Code" panose="020B0809050000020004" pitchFamily="49" charset="0"/>
              </a:rPr>
              <a:t>Is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&gt;</a:t>
            </a:r>
          </a:p>
          <a:p>
            <a:r>
              <a:rPr lang="en-US" dirty="0">
                <a:solidFill>
                  <a:srgbClr val="0000FF"/>
                </a:solidFill>
                <a:latin typeface="Fira Code" panose="020B08090500000200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</a:t>
            </a:r>
            <a:r>
              <a:rPr lang="en-US" dirty="0" err="1">
                <a:solidFill>
                  <a:srgbClr val="267F99"/>
                </a:solidFill>
                <a:latin typeface="Fira Code" panose="020B0809050000020004" pitchFamily="49" charset="0"/>
              </a:rPr>
              <a:t>chain_iterator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{</a:t>
            </a:r>
          </a:p>
          <a:p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   tuple&lt;Is...&gt; cur_;</a:t>
            </a:r>
          </a:p>
          <a:p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   </a:t>
            </a:r>
            <a:r>
              <a:rPr lang="en-US" dirty="0" err="1">
                <a:solidFill>
                  <a:srgbClr val="0000FF"/>
                </a:solidFill>
                <a:latin typeface="Fira Code" panose="020B0809050000020004" pitchFamily="49" charset="0"/>
              </a:rPr>
              <a:t>size_t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which_;</a:t>
            </a:r>
          </a:p>
          <a:p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};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C7E336-589D-4221-BA2D-3AA51B9F7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651076-DAC6-4AFF-A9E8-2EE44AAD8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4314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/>
              <a:t> in Rust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914545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input_iterator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tuple&lt;Is...&gt; cur_;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which_;</a:t>
            </a:r>
          </a:p>
          <a:p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Optional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mp_with_index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sizeof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...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(Is)&gt;(which_, [&amp;](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            // ???</a:t>
            </a:r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C7E336-589D-4221-BA2D-3AA51B9F7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651076-DAC6-4AFF-A9E8-2EE44AAD8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752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/>
              <a:t> in Rust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9145452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input_iterator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tuple&lt;Is...&gt; cur_;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which_;</a:t>
            </a:r>
          </a:p>
          <a:p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Optional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mp_with_index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sizeof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...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(Is)&gt;(which_, [&amp;](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get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&gt;(cur_).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else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                // ???</a:t>
            </a:r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C7E336-589D-4221-BA2D-3AA51B9F7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651076-DAC6-4AFF-A9E8-2EE44AAD8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593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/>
              <a:t> in Rust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8207696" cy="5447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input_iterator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tuple&lt;Is...&gt; cur_;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size_t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which_;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next_one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Optional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mp_with_index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sizeof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...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(Is)&gt;(which_, [&amp;](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get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&gt;(cur_).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Optional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next_one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else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            // ???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C7E336-589D-4221-BA2D-3AA51B9F7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651076-DAC6-4AFF-A9E8-2EE44AAD8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05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/>
              <a:t> in Rust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820769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input_iterator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tuple&lt;Is...&gt; cur_;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size_t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which_;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next_one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Optional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mp_with_index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sizeof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...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(Is)&gt;(which_, [&amp;](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get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&gt;(cur_).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Optional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next_one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()) {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++which_;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C7E336-589D-4221-BA2D-3AA51B9F7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651076-DAC6-4AFF-A9E8-2EE44AAD8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5375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/>
              <a:t> in Rust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8207696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input_iterator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tuple&lt;Is...&gt; cur_;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size_t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which_;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next_one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Optional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mp_with_index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sizeof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...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(Is)&gt;(which_, [&amp;](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get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&gt;(cur_).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Optional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(; which_ &lt;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sizeof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...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(Is); ++which_)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next_one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()) {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nullopt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C7E336-589D-4221-BA2D-3AA51B9F7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651076-DAC6-4AFF-A9E8-2EE44AAD8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7E0623-F2C6-4DD0-A7FE-7DC320793F4E}"/>
              </a:ext>
            </a:extLst>
          </p:cNvPr>
          <p:cNvSpPr/>
          <p:nvPr/>
        </p:nvSpPr>
        <p:spPr>
          <a:xfrm>
            <a:off x="2537287" y="4661934"/>
            <a:ext cx="2780863" cy="26566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8A14D-0DC9-40A2-9ADB-D49DCFF27158}"/>
              </a:ext>
            </a:extLst>
          </p:cNvPr>
          <p:cNvSpPr txBox="1"/>
          <p:nvPr/>
        </p:nvSpPr>
        <p:spPr>
          <a:xfrm>
            <a:off x="5083255" y="4185194"/>
            <a:ext cx="891591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branch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42DD10-9656-4B45-BACF-713E023F9F63}"/>
              </a:ext>
            </a:extLst>
          </p:cNvPr>
          <p:cNvSpPr/>
          <p:nvPr/>
        </p:nvSpPr>
        <p:spPr>
          <a:xfrm>
            <a:off x="2539725" y="2924964"/>
            <a:ext cx="6187309" cy="26566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576BCD-3601-4EF0-A36C-8558CC1F4D5C}"/>
              </a:ext>
            </a:extLst>
          </p:cNvPr>
          <p:cNvSpPr txBox="1"/>
          <p:nvPr/>
        </p:nvSpPr>
        <p:spPr>
          <a:xfrm>
            <a:off x="8410585" y="3318580"/>
            <a:ext cx="891591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branch</a:t>
            </a:r>
          </a:p>
        </p:txBody>
      </p:sp>
    </p:spTree>
    <p:extLst>
      <p:ext uri="{BB962C8B-B14F-4D97-AF65-F5344CB8AC3E}">
        <p14:creationId xmlns:p14="http://schemas.microsoft.com/office/powerpoint/2010/main" val="25585855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Implementing 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>
                <a:solidFill>
                  <a:schemeClr val="accent2"/>
                </a:solidFill>
              </a:rPr>
              <a:t> with Streams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542328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tuple&lt;S...&gt; streams_;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&lt;invocable&lt;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apply_one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[&amp;](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auto&amp;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(f);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apply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([&amp;](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&amp;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streams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(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apply_one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(streams), ...);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}, streams_);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706FD468-DAB2-44EA-B9E1-58049DB8C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8195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Implementing 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>
                <a:solidFill>
                  <a:schemeClr val="accent2"/>
                </a:solidFill>
              </a:rPr>
              <a:t> with Streams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625042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tuple&lt;S...&gt; streams_;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&lt;invocable&lt;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apply_one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[&amp;](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auto&amp;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(f);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tuple_for_each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(streams_,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apply_one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706FD468-DAB2-44EA-B9E1-58049DB8C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422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6BF6D-82E4-4712-9B41-31802CBCF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C++ Iterator Pair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D23C5-2A62-44E6-882E-4B24D1A0A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E37B3-4499-4B06-B412-7A263C645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A620CD-B8EC-4F19-9F61-5157C4820960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1736E9-893D-44AD-84D9-E5911BF0E733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228E1A-9B76-4D6C-AEAD-4C4FFD479E31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03EBB0-72EA-4DB5-8420-3A0B5A90FF9E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E4E9D5-FF39-4FA7-8E9D-5E003CBA1E29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0B4F28-CF42-4931-A650-E4798057F5D9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B5832B-8CEC-45DA-B37B-4A6695359143}"/>
              </a:ext>
            </a:extLst>
          </p:cNvPr>
          <p:cNvCxnSpPr/>
          <p:nvPr/>
        </p:nvCxnSpPr>
        <p:spPr>
          <a:xfrm flipV="1">
            <a:off x="2321169" y="4536831"/>
            <a:ext cx="0" cy="80303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3777ACD-83CF-483A-986D-1698413A8CFF}"/>
              </a:ext>
            </a:extLst>
          </p:cNvPr>
          <p:cNvSpPr/>
          <p:nvPr/>
        </p:nvSpPr>
        <p:spPr>
          <a:xfrm>
            <a:off x="685214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accent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∅</a:t>
            </a:r>
            <a:endParaRPr lang="en-US" sz="2000" dirty="0">
              <a:solidFill>
                <a:schemeClr val="accent4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0035C08-D9B6-41BA-8497-0F8379D46877}"/>
              </a:ext>
            </a:extLst>
          </p:cNvPr>
          <p:cNvCxnSpPr/>
          <p:nvPr/>
        </p:nvCxnSpPr>
        <p:spPr>
          <a:xfrm flipV="1">
            <a:off x="7262446" y="4495800"/>
            <a:ext cx="0" cy="8030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BAE420-6B8E-4088-A4B2-7E45105E9D2E}"/>
              </a:ext>
            </a:extLst>
          </p:cNvPr>
          <p:cNvCxnSpPr/>
          <p:nvPr/>
        </p:nvCxnSpPr>
        <p:spPr>
          <a:xfrm flipV="1">
            <a:off x="3141785" y="4536831"/>
            <a:ext cx="0" cy="8030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893D7A2-06DB-45D3-ABE1-369E67CDA4BD}"/>
              </a:ext>
            </a:extLst>
          </p:cNvPr>
          <p:cNvCxnSpPr/>
          <p:nvPr/>
        </p:nvCxnSpPr>
        <p:spPr>
          <a:xfrm>
            <a:off x="2432538" y="4947138"/>
            <a:ext cx="592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C85DE7B-2BB1-457F-88FF-747B962D06AC}"/>
              </a:ext>
            </a:extLst>
          </p:cNvPr>
          <p:cNvSpPr txBox="1"/>
          <p:nvPr/>
        </p:nvSpPr>
        <p:spPr>
          <a:xfrm>
            <a:off x="2473610" y="462372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++</a:t>
            </a:r>
          </a:p>
        </p:txBody>
      </p:sp>
    </p:spTree>
    <p:extLst>
      <p:ext uri="{BB962C8B-B14F-4D97-AF65-F5344CB8AC3E}">
        <p14:creationId xmlns:p14="http://schemas.microsoft.com/office/powerpoint/2010/main" val="315175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Implementing 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>
                <a:solidFill>
                  <a:schemeClr val="accent2"/>
                </a:solidFill>
              </a:rPr>
              <a:t> with Streams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65261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tuple&lt;S...&gt; streams_;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&lt;invocable&lt;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tuple_for_each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(streams_, [&amp;](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auto&amp;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(f);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706FD468-DAB2-44EA-B9E1-58049DB8C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DF2305-6197-4E59-AC4D-E8C959CA3AD3}"/>
              </a:ext>
            </a:extLst>
          </p:cNvPr>
          <p:cNvSpPr txBox="1"/>
          <p:nvPr/>
        </p:nvSpPr>
        <p:spPr>
          <a:xfrm>
            <a:off x="4818821" y="4927924"/>
            <a:ext cx="1713931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zero branches!</a:t>
            </a:r>
          </a:p>
        </p:txBody>
      </p:sp>
    </p:spTree>
    <p:extLst>
      <p:ext uri="{BB962C8B-B14F-4D97-AF65-F5344CB8AC3E}">
        <p14:creationId xmlns:p14="http://schemas.microsoft.com/office/powerpoint/2010/main" val="42418782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Implementing 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>
                <a:solidFill>
                  <a:schemeClr val="accent2"/>
                </a:solidFill>
              </a:rPr>
              <a:t> with Streams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65261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tuple&lt;S...&gt; streams_;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&lt;predicate&lt;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</a:t>
            </a:r>
            <a:r>
              <a:rPr lang="en-US" dirty="0">
                <a:solidFill>
                  <a:srgbClr val="0000FF"/>
                </a:solidFill>
                <a:latin typeface="Fira Code" panose="020B08090500000200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tuple_for_each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(streams_, [&amp;](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auto&amp;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(pred);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706FD468-DAB2-44EA-B9E1-58049DB8C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487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Implementing 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>
                <a:solidFill>
                  <a:schemeClr val="accent2"/>
                </a:solidFill>
              </a:rPr>
              <a:t> with Streams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652614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tuple&lt;S...&gt; streams_;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&lt;predicate&lt;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tuple_for_each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(streams_, [&amp;](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auto&amp;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(pred);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706FD468-DAB2-44EA-B9E1-58049DB8C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028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Implementing 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>
                <a:solidFill>
                  <a:schemeClr val="accent2"/>
                </a:solidFill>
              </a:rPr>
              <a:t> with Streams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6232796" cy="5539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chain_stream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tuple&lt;S...&gt; streams_;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&lt;predicate&lt;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true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tuple_for_each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(streams_, [&amp;](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auto&amp;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([&amp;](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sz="1600" b="0" dirty="0">
                <a:solidFill>
                  <a:srgbClr val="C586C0"/>
                </a:solidFill>
                <a:effectLst/>
                <a:latin typeface="Fira Code" panose="020B0809050000020004" pitchFamily="49" charset="0"/>
              </a:rPr>
              <a:t>not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(pred,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       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false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false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true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});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706FD468-DAB2-44EA-B9E1-58049DB8C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6622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Implementing 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>
                <a:solidFill>
                  <a:schemeClr val="accent2"/>
                </a:solidFill>
              </a:rPr>
              <a:t> with Streams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7353295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tuple&lt;S...&gt; streams_;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&lt;predicate&lt;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tuple_for_each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(streams_, [&amp;](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auto&amp;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([&amp;](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(pred,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706FD468-DAB2-44EA-B9E1-58049DB8C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6F03E1-9911-41CF-9C46-272560CA2684}"/>
              </a:ext>
            </a:extLst>
          </p:cNvPr>
          <p:cNvSpPr/>
          <p:nvPr/>
        </p:nvSpPr>
        <p:spPr>
          <a:xfrm>
            <a:off x="2289659" y="4216470"/>
            <a:ext cx="2560320" cy="26566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134B7A-A9EB-465E-B2F7-ABFE0B46D47C}"/>
              </a:ext>
            </a:extLst>
          </p:cNvPr>
          <p:cNvSpPr txBox="1"/>
          <p:nvPr/>
        </p:nvSpPr>
        <p:spPr>
          <a:xfrm>
            <a:off x="749808" y="4594017"/>
            <a:ext cx="891591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branch</a:t>
            </a:r>
          </a:p>
        </p:txBody>
      </p:sp>
    </p:spTree>
    <p:extLst>
      <p:ext uri="{BB962C8B-B14F-4D97-AF65-F5344CB8AC3E}">
        <p14:creationId xmlns:p14="http://schemas.microsoft.com/office/powerpoint/2010/main" val="27528723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Implementing 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>
                <a:solidFill>
                  <a:schemeClr val="accent2"/>
                </a:solidFill>
              </a:rPr>
              <a:t> with Streams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7353295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tuple&lt;S...&gt; streams_;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&lt;predicate&lt;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tuple_for_each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(streams_, [&amp;](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auto&amp;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([&amp;](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(pred,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706FD468-DAB2-44EA-B9E1-58049DB8C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6F03E1-9911-41CF-9C46-272560CA2684}"/>
              </a:ext>
            </a:extLst>
          </p:cNvPr>
          <p:cNvSpPr/>
          <p:nvPr/>
        </p:nvSpPr>
        <p:spPr>
          <a:xfrm>
            <a:off x="2289659" y="4216470"/>
            <a:ext cx="2560320" cy="26566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134B7A-A9EB-465E-B2F7-ABFE0B46D47C}"/>
              </a:ext>
            </a:extLst>
          </p:cNvPr>
          <p:cNvSpPr txBox="1"/>
          <p:nvPr/>
        </p:nvSpPr>
        <p:spPr>
          <a:xfrm>
            <a:off x="749808" y="4594017"/>
            <a:ext cx="1313180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branch</a:t>
            </a:r>
          </a:p>
          <a:p>
            <a:r>
              <a:rPr lang="en-US" dirty="0">
                <a:solidFill>
                  <a:schemeClr val="accent2"/>
                </a:solidFill>
              </a:rPr>
              <a:t>per stream</a:t>
            </a:r>
          </a:p>
        </p:txBody>
      </p:sp>
    </p:spTree>
    <p:extLst>
      <p:ext uri="{BB962C8B-B14F-4D97-AF65-F5344CB8AC3E}">
        <p14:creationId xmlns:p14="http://schemas.microsoft.com/office/powerpoint/2010/main" val="10403313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Implementing 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>
                <a:solidFill>
                  <a:schemeClr val="accent2"/>
                </a:solidFill>
              </a:rPr>
              <a:t> with Streams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7353295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tuple&lt;S...&gt; streams_;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&lt;predicate&lt;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tuple_for_each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(streams_, [&amp;](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auto&amp;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([&amp;](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(pred,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706FD468-DAB2-44EA-B9E1-58049DB8C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6F03E1-9911-41CF-9C46-272560CA2684}"/>
              </a:ext>
            </a:extLst>
          </p:cNvPr>
          <p:cNvSpPr/>
          <p:nvPr/>
        </p:nvSpPr>
        <p:spPr>
          <a:xfrm>
            <a:off x="2289659" y="4216470"/>
            <a:ext cx="2560320" cy="26566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134B7A-A9EB-465E-B2F7-ABFE0B46D47C}"/>
              </a:ext>
            </a:extLst>
          </p:cNvPr>
          <p:cNvSpPr txBox="1"/>
          <p:nvPr/>
        </p:nvSpPr>
        <p:spPr>
          <a:xfrm>
            <a:off x="753793" y="4608648"/>
            <a:ext cx="2061783" cy="92333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branch</a:t>
            </a:r>
          </a:p>
          <a:p>
            <a:r>
              <a:rPr lang="en-US" dirty="0">
                <a:solidFill>
                  <a:schemeClr val="accent2"/>
                </a:solidFill>
              </a:rPr>
              <a:t>per stream</a:t>
            </a:r>
          </a:p>
          <a:p>
            <a:r>
              <a:rPr lang="en-US" dirty="0">
                <a:solidFill>
                  <a:schemeClr val="accent2"/>
                </a:solidFill>
              </a:rPr>
              <a:t>easily optimizable</a:t>
            </a:r>
          </a:p>
        </p:txBody>
      </p:sp>
    </p:spTree>
    <p:extLst>
      <p:ext uri="{BB962C8B-B14F-4D97-AF65-F5344CB8AC3E}">
        <p14:creationId xmlns:p14="http://schemas.microsoft.com/office/powerpoint/2010/main" val="14643549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Implementing 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>
                <a:solidFill>
                  <a:schemeClr val="accent2"/>
                </a:solidFill>
              </a:rPr>
              <a:t> with Streams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735329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tuple&lt;S...&gt; streams_;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&lt;predicate&lt;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-&gt;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apply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([&amp;](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&amp;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streams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streams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(pred) </a:t>
            </a:r>
            <a:r>
              <a:rPr lang="en-US" b="0" dirty="0">
                <a:solidFill>
                  <a:srgbClr val="C586C0"/>
                </a:solidFill>
                <a:effectLst/>
                <a:latin typeface="Fira Code" panose="020B0809050000020004" pitchFamily="49" charset="0"/>
              </a:rPr>
              <a:t>and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...);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}, streams_);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706FD468-DAB2-44EA-B9E1-58049DB8C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6743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Internal</a:t>
            </a:r>
            <a:r>
              <a:rPr lang="en-US" dirty="0">
                <a:solidFill>
                  <a:schemeClr val="accent2"/>
                </a:solidFill>
              </a:rPr>
              <a:t> vs </a:t>
            </a:r>
            <a:r>
              <a:rPr lang="en-US" dirty="0">
                <a:solidFill>
                  <a:schemeClr val="accent3"/>
                </a:solidFill>
              </a:rPr>
              <a:t>External </a:t>
            </a:r>
            <a:r>
              <a:rPr lang="en-US" dirty="0">
                <a:solidFill>
                  <a:schemeClr val="accent2"/>
                </a:solidFill>
              </a:rPr>
              <a:t>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7FEC7-538E-46EC-8859-A19121725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2"/>
              </a:buClr>
            </a:pPr>
            <a:r>
              <a:rPr lang="en-US" sz="2400" dirty="0">
                <a:solidFill>
                  <a:schemeClr val="accent2"/>
                </a:solidFill>
              </a:rPr>
              <a:t>Equivalent to hand-written loops</a:t>
            </a:r>
          </a:p>
          <a:p>
            <a:pPr>
              <a:buClr>
                <a:schemeClr val="accent2"/>
              </a:buClr>
            </a:pPr>
            <a:r>
              <a:rPr lang="en-US" sz="2400" dirty="0">
                <a:solidFill>
                  <a:schemeClr val="accent2"/>
                </a:solidFill>
              </a:rPr>
              <a:t>Can be much faster than C++ or Rust model in pathological cases (e.g. </a:t>
            </a:r>
            <a:r>
              <a:rPr lang="en-US" sz="2400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sz="2400" dirty="0">
                <a:solidFill>
                  <a:schemeClr val="accent2"/>
                </a:solidFill>
              </a:rPr>
              <a:t>)</a:t>
            </a:r>
          </a:p>
          <a:p>
            <a:pPr>
              <a:buClr>
                <a:schemeClr val="accent2"/>
              </a:buClr>
            </a:pPr>
            <a:r>
              <a:rPr lang="en-US" sz="2400" dirty="0">
                <a:solidFill>
                  <a:schemeClr val="accent2"/>
                </a:solidFill>
              </a:rPr>
              <a:t>… but can basically </a:t>
            </a:r>
            <a:r>
              <a:rPr lang="en-US" sz="2400" i="1" dirty="0">
                <a:solidFill>
                  <a:schemeClr val="accent2"/>
                </a:solidFill>
              </a:rPr>
              <a:t>only</a:t>
            </a:r>
            <a:r>
              <a:rPr lang="en-US" sz="2400" dirty="0">
                <a:solidFill>
                  <a:schemeClr val="accent2"/>
                </a:solidFill>
              </a:rPr>
              <a:t> do </a:t>
            </a:r>
            <a:r>
              <a:rPr lang="en-US" sz="2400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fold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706FD468-DAB2-44EA-B9E1-58049DB8C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793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FA38B2-DEF7-4DCE-9248-9235EB6F43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41497"/>
            <a:ext cx="10117658" cy="5375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5ED214-EF18-485B-A215-1DD378B62C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507" y="1870974"/>
            <a:ext cx="404075" cy="4542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B4E4C4-BFAF-41D4-B3A1-F7DB77E8E1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511" y="2575930"/>
            <a:ext cx="601763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BABEAA-4990-486E-83F8-D7BE6DBAAB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506" y="3615174"/>
            <a:ext cx="344773" cy="45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C78A79-2D3E-400C-8519-C9628F5F9F9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298" y="3615174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641D4284-85E6-416E-91D8-40933F3EE4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29" y="4776824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07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6BF6D-82E4-4712-9B41-31802CBCF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C++ Iterator Pair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D23C5-2A62-44E6-882E-4B24D1A0A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E37B3-4499-4B06-B412-7A263C645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A620CD-B8EC-4F19-9F61-5157C4820960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1736E9-893D-44AD-84D9-E5911BF0E733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228E1A-9B76-4D6C-AEAD-4C4FFD479E31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03EBB0-72EA-4DB5-8420-3A0B5A90FF9E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E4E9D5-FF39-4FA7-8E9D-5E003CBA1E29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0B4F28-CF42-4931-A650-E4798057F5D9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777ACD-83CF-483A-986D-1698413A8CFF}"/>
              </a:ext>
            </a:extLst>
          </p:cNvPr>
          <p:cNvSpPr/>
          <p:nvPr/>
        </p:nvSpPr>
        <p:spPr>
          <a:xfrm>
            <a:off x="685214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accent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∅</a:t>
            </a:r>
            <a:endParaRPr lang="en-US" sz="2000" dirty="0">
              <a:solidFill>
                <a:schemeClr val="accent4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0035C08-D9B6-41BA-8497-0F8379D46877}"/>
              </a:ext>
            </a:extLst>
          </p:cNvPr>
          <p:cNvCxnSpPr/>
          <p:nvPr/>
        </p:nvCxnSpPr>
        <p:spPr>
          <a:xfrm flipV="1">
            <a:off x="7262446" y="4495800"/>
            <a:ext cx="0" cy="8030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BAE420-6B8E-4088-A4B2-7E45105E9D2E}"/>
              </a:ext>
            </a:extLst>
          </p:cNvPr>
          <p:cNvCxnSpPr/>
          <p:nvPr/>
        </p:nvCxnSpPr>
        <p:spPr>
          <a:xfrm flipV="1">
            <a:off x="3141785" y="4536831"/>
            <a:ext cx="0" cy="80303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E9DCB9-7133-4434-AF89-ACD2B3A75C24}"/>
              </a:ext>
            </a:extLst>
          </p:cNvPr>
          <p:cNvCxnSpPr/>
          <p:nvPr/>
        </p:nvCxnSpPr>
        <p:spPr>
          <a:xfrm flipV="1">
            <a:off x="3959140" y="4545622"/>
            <a:ext cx="0" cy="8030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9989959-D188-404C-AF5B-04C6651DCF1B}"/>
              </a:ext>
            </a:extLst>
          </p:cNvPr>
          <p:cNvCxnSpPr/>
          <p:nvPr/>
        </p:nvCxnSpPr>
        <p:spPr>
          <a:xfrm>
            <a:off x="3249893" y="4955929"/>
            <a:ext cx="592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43FAF60-0B08-4292-BF24-75C5E31E606F}"/>
              </a:ext>
            </a:extLst>
          </p:cNvPr>
          <p:cNvSpPr txBox="1"/>
          <p:nvPr/>
        </p:nvSpPr>
        <p:spPr>
          <a:xfrm>
            <a:off x="3290965" y="463252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++</a:t>
            </a:r>
          </a:p>
        </p:txBody>
      </p:sp>
    </p:spTree>
    <p:extLst>
      <p:ext uri="{BB962C8B-B14F-4D97-AF65-F5344CB8AC3E}">
        <p14:creationId xmlns:p14="http://schemas.microsoft.com/office/powerpoint/2010/main" val="348398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FF0FE2-D205-401A-8059-E3F551B1E5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Iterators and Ranges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A19C857-78E9-418E-BBDC-AA1D4ECB9A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Exploring Library Designs for Traversal</a:t>
            </a:r>
          </a:p>
          <a:p>
            <a:pPr algn="ctr"/>
            <a:r>
              <a:rPr lang="en-US" dirty="0"/>
              <a:t>Barry Revzin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D391DC-2D06-4FCC-99A0-C47DB4A31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704" y="1411893"/>
            <a:ext cx="1168706" cy="13138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8180EC-939C-4C97-A511-C60058204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339" y="1410051"/>
            <a:ext cx="1734865" cy="1318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FA324E-87D4-4F96-ABB8-4B4FD658BB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133" y="1412479"/>
            <a:ext cx="1317505" cy="131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737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6BF6D-82E4-4712-9B41-31802CBCF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C++ Iterator Pair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D23C5-2A62-44E6-882E-4B24D1A0A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E37B3-4499-4B06-B412-7A263C645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A620CD-B8EC-4F19-9F61-5157C4820960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1736E9-893D-44AD-84D9-E5911BF0E733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228E1A-9B76-4D6C-AEAD-4C4FFD479E31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03EBB0-72EA-4DB5-8420-3A0B5A90FF9E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E4E9D5-FF39-4FA7-8E9D-5E003CBA1E29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0B4F28-CF42-4931-A650-E4798057F5D9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777ACD-83CF-483A-986D-1698413A8CFF}"/>
              </a:ext>
            </a:extLst>
          </p:cNvPr>
          <p:cNvSpPr/>
          <p:nvPr/>
        </p:nvSpPr>
        <p:spPr>
          <a:xfrm>
            <a:off x="685214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accent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∅</a:t>
            </a:r>
            <a:endParaRPr lang="en-US" sz="2000" dirty="0">
              <a:solidFill>
                <a:schemeClr val="accent4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0035C08-D9B6-41BA-8497-0F8379D46877}"/>
              </a:ext>
            </a:extLst>
          </p:cNvPr>
          <p:cNvCxnSpPr/>
          <p:nvPr/>
        </p:nvCxnSpPr>
        <p:spPr>
          <a:xfrm flipV="1">
            <a:off x="7262446" y="4495800"/>
            <a:ext cx="0" cy="8030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BAE420-6B8E-4088-A4B2-7E45105E9D2E}"/>
              </a:ext>
            </a:extLst>
          </p:cNvPr>
          <p:cNvCxnSpPr/>
          <p:nvPr/>
        </p:nvCxnSpPr>
        <p:spPr>
          <a:xfrm flipV="1">
            <a:off x="3141785" y="4536831"/>
            <a:ext cx="0" cy="80303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E9DCB9-7133-4434-AF89-ACD2B3A75C24}"/>
              </a:ext>
            </a:extLst>
          </p:cNvPr>
          <p:cNvCxnSpPr/>
          <p:nvPr/>
        </p:nvCxnSpPr>
        <p:spPr>
          <a:xfrm flipV="1">
            <a:off x="3959140" y="4545622"/>
            <a:ext cx="0" cy="80303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9989959-D188-404C-AF5B-04C6651DCF1B}"/>
              </a:ext>
            </a:extLst>
          </p:cNvPr>
          <p:cNvCxnSpPr/>
          <p:nvPr/>
        </p:nvCxnSpPr>
        <p:spPr>
          <a:xfrm>
            <a:off x="3249893" y="4955929"/>
            <a:ext cx="592016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43FAF60-0B08-4292-BF24-75C5E31E606F}"/>
              </a:ext>
            </a:extLst>
          </p:cNvPr>
          <p:cNvSpPr txBox="1"/>
          <p:nvPr/>
        </p:nvSpPr>
        <p:spPr>
          <a:xfrm>
            <a:off x="3290965" y="463252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--</a:t>
            </a:r>
          </a:p>
        </p:txBody>
      </p:sp>
    </p:spTree>
    <p:extLst>
      <p:ext uri="{BB962C8B-B14F-4D97-AF65-F5344CB8AC3E}">
        <p14:creationId xmlns:p14="http://schemas.microsoft.com/office/powerpoint/2010/main" val="226415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6BF6D-82E4-4712-9B41-31802CBCF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C++ Iterator Pair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D23C5-2A62-44E6-882E-4B24D1A0A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E37B3-4499-4B06-B412-7A263C645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A620CD-B8EC-4F19-9F61-5157C4820960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1736E9-893D-44AD-84D9-E5911BF0E733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228E1A-9B76-4D6C-AEAD-4C4FFD479E31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03EBB0-72EA-4DB5-8420-3A0B5A90FF9E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E4E9D5-FF39-4FA7-8E9D-5E003CBA1E29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0B4F28-CF42-4931-A650-E4798057F5D9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777ACD-83CF-483A-986D-1698413A8CFF}"/>
              </a:ext>
            </a:extLst>
          </p:cNvPr>
          <p:cNvSpPr/>
          <p:nvPr/>
        </p:nvSpPr>
        <p:spPr>
          <a:xfrm>
            <a:off x="685214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accent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∅</a:t>
            </a:r>
            <a:endParaRPr lang="en-US" sz="2000" dirty="0">
              <a:solidFill>
                <a:schemeClr val="accent4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0035C08-D9B6-41BA-8497-0F8379D46877}"/>
              </a:ext>
            </a:extLst>
          </p:cNvPr>
          <p:cNvCxnSpPr/>
          <p:nvPr/>
        </p:nvCxnSpPr>
        <p:spPr>
          <a:xfrm flipV="1">
            <a:off x="7262446" y="4495800"/>
            <a:ext cx="0" cy="80303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BAE420-6B8E-4088-A4B2-7E45105E9D2E}"/>
              </a:ext>
            </a:extLst>
          </p:cNvPr>
          <p:cNvCxnSpPr/>
          <p:nvPr/>
        </p:nvCxnSpPr>
        <p:spPr>
          <a:xfrm flipV="1">
            <a:off x="3141785" y="4536831"/>
            <a:ext cx="0" cy="80303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05C0AC-36FA-4A58-8B9D-4FC6D3EEDE7B}"/>
              </a:ext>
            </a:extLst>
          </p:cNvPr>
          <p:cNvCxnSpPr/>
          <p:nvPr/>
        </p:nvCxnSpPr>
        <p:spPr>
          <a:xfrm flipV="1">
            <a:off x="6472771" y="4490908"/>
            <a:ext cx="0" cy="80303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25CB834-CDB7-47AC-9629-11D0CC2E3F9D}"/>
              </a:ext>
            </a:extLst>
          </p:cNvPr>
          <p:cNvCxnSpPr/>
          <p:nvPr/>
        </p:nvCxnSpPr>
        <p:spPr>
          <a:xfrm>
            <a:off x="6580879" y="4910006"/>
            <a:ext cx="592016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9FD9813-7731-4C91-A4B8-9C2BC1287B70}"/>
              </a:ext>
            </a:extLst>
          </p:cNvPr>
          <p:cNvSpPr txBox="1"/>
          <p:nvPr/>
        </p:nvSpPr>
        <p:spPr>
          <a:xfrm>
            <a:off x="6621951" y="458659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--</a:t>
            </a:r>
          </a:p>
        </p:txBody>
      </p:sp>
    </p:spTree>
    <p:extLst>
      <p:ext uri="{BB962C8B-B14F-4D97-AF65-F5344CB8AC3E}">
        <p14:creationId xmlns:p14="http://schemas.microsoft.com/office/powerpoint/2010/main" val="117557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6BF6D-82E4-4712-9B41-31802CBCF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C++ Iterator Pair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D23C5-2A62-44E6-882E-4B24D1A0A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E37B3-4499-4B06-B412-7A263C645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A620CD-B8EC-4F19-9F61-5157C4820960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1736E9-893D-44AD-84D9-E5911BF0E733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228E1A-9B76-4D6C-AEAD-4C4FFD479E31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03EBB0-72EA-4DB5-8420-3A0B5A90FF9E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E4E9D5-FF39-4FA7-8E9D-5E003CBA1E29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0B4F28-CF42-4931-A650-E4798057F5D9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777ACD-83CF-483A-986D-1698413A8CFF}"/>
              </a:ext>
            </a:extLst>
          </p:cNvPr>
          <p:cNvSpPr/>
          <p:nvPr/>
        </p:nvSpPr>
        <p:spPr>
          <a:xfrm>
            <a:off x="685214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accent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∅</a:t>
            </a:r>
            <a:endParaRPr lang="en-US" sz="2000" dirty="0">
              <a:solidFill>
                <a:schemeClr val="accent4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BAE420-6B8E-4088-A4B2-7E45105E9D2E}"/>
              </a:ext>
            </a:extLst>
          </p:cNvPr>
          <p:cNvCxnSpPr/>
          <p:nvPr/>
        </p:nvCxnSpPr>
        <p:spPr>
          <a:xfrm flipV="1">
            <a:off x="3141785" y="4536831"/>
            <a:ext cx="0" cy="80303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05C0AC-36FA-4A58-8B9D-4FC6D3EEDE7B}"/>
              </a:ext>
            </a:extLst>
          </p:cNvPr>
          <p:cNvCxnSpPr/>
          <p:nvPr/>
        </p:nvCxnSpPr>
        <p:spPr>
          <a:xfrm flipV="1">
            <a:off x="6472771" y="4490908"/>
            <a:ext cx="0" cy="80303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7E4FAA2-4712-4FD7-997B-74FFFFC832CA}"/>
              </a:ext>
            </a:extLst>
          </p:cNvPr>
          <p:cNvCxnSpPr/>
          <p:nvPr/>
        </p:nvCxnSpPr>
        <p:spPr>
          <a:xfrm flipV="1">
            <a:off x="4788878" y="4536831"/>
            <a:ext cx="0" cy="80303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346B402-E431-41DA-BCB9-6E810FD9C0ED}"/>
              </a:ext>
            </a:extLst>
          </p:cNvPr>
          <p:cNvSpPr/>
          <p:nvPr/>
        </p:nvSpPr>
        <p:spPr>
          <a:xfrm>
            <a:off x="3452446" y="4917831"/>
            <a:ext cx="1207477" cy="386895"/>
          </a:xfrm>
          <a:custGeom>
            <a:avLst/>
            <a:gdLst>
              <a:gd name="connsiteX0" fmla="*/ 0 w 1207477"/>
              <a:gd name="connsiteY0" fmla="*/ 0 h 386895"/>
              <a:gd name="connsiteX1" fmla="*/ 662354 w 1207477"/>
              <a:gd name="connsiteY1" fmla="*/ 386861 h 386895"/>
              <a:gd name="connsiteX2" fmla="*/ 1207477 w 1207477"/>
              <a:gd name="connsiteY2" fmla="*/ 17584 h 386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7477" h="386895">
                <a:moveTo>
                  <a:pt x="0" y="0"/>
                </a:moveTo>
                <a:cubicBezTo>
                  <a:pt x="230554" y="191965"/>
                  <a:pt x="461108" y="383930"/>
                  <a:pt x="662354" y="386861"/>
                </a:cubicBezTo>
                <a:cubicBezTo>
                  <a:pt x="863600" y="389792"/>
                  <a:pt x="1035538" y="203688"/>
                  <a:pt x="1207477" y="17584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4FB2C9-873F-4DDB-9DE7-93A80DFCB872}"/>
              </a:ext>
            </a:extLst>
          </p:cNvPr>
          <p:cNvSpPr txBox="1"/>
          <p:nvPr/>
        </p:nvSpPr>
        <p:spPr>
          <a:xfrm>
            <a:off x="3878751" y="5303712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+=2</a:t>
            </a:r>
          </a:p>
        </p:txBody>
      </p:sp>
    </p:spTree>
    <p:extLst>
      <p:ext uri="{BB962C8B-B14F-4D97-AF65-F5344CB8AC3E}">
        <p14:creationId xmlns:p14="http://schemas.microsoft.com/office/powerpoint/2010/main" val="77824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21B19-3B18-4319-BF92-A9253E066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C++ Iterator Pair Model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3A614A7-2F40-4827-99E6-62ABFE5A15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0100887"/>
              </p:ext>
            </p:extLst>
          </p:nvPr>
        </p:nvGraphicFramePr>
        <p:xfrm>
          <a:off x="677863" y="2160588"/>
          <a:ext cx="6695951" cy="858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582">
                  <a:extLst>
                    <a:ext uri="{9D8B030D-6E8A-4147-A177-3AD203B41FA5}">
                      <a16:colId xmlns:a16="http://schemas.microsoft.com/office/drawing/2014/main" val="109019006"/>
                    </a:ext>
                  </a:extLst>
                </a:gridCol>
                <a:gridCol w="1344124">
                  <a:extLst>
                    <a:ext uri="{9D8B030D-6E8A-4147-A177-3AD203B41FA5}">
                      <a16:colId xmlns:a16="http://schemas.microsoft.com/office/drawing/2014/main" val="2860546088"/>
                    </a:ext>
                  </a:extLst>
                </a:gridCol>
                <a:gridCol w="1312985">
                  <a:extLst>
                    <a:ext uri="{9D8B030D-6E8A-4147-A177-3AD203B41FA5}">
                      <a16:colId xmlns:a16="http://schemas.microsoft.com/office/drawing/2014/main" val="2876856595"/>
                    </a:ext>
                  </a:extLst>
                </a:gridCol>
                <a:gridCol w="3206260">
                  <a:extLst>
                    <a:ext uri="{9D8B030D-6E8A-4147-A177-3AD203B41FA5}">
                      <a16:colId xmlns:a16="http://schemas.microsoft.com/office/drawing/2014/main" val="3913514524"/>
                    </a:ext>
                  </a:extLst>
                </a:gridCol>
              </a:tblGrid>
              <a:tr h="42905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advance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done?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2722857"/>
                  </a:ext>
                </a:extLst>
              </a:tr>
              <a:tr h="42905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*it</a:t>
                      </a:r>
                      <a:endParaRPr lang="en-US" dirty="0">
                        <a:solidFill>
                          <a:srgbClr val="FF0000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++it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it == last</a:t>
                      </a:r>
                      <a:endParaRPr lang="en-US" dirty="0">
                        <a:solidFill>
                          <a:srgbClr val="FF0000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165036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BC051A6-A009-4734-B338-180DD8804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04" y="2631830"/>
            <a:ext cx="303266" cy="3409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8832A5-1087-4080-8BFA-18FA8577F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7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21B19-3B18-4319-BF92-A9253E066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C++ Range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8832A5-1087-4080-8BFA-18FA8577F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4CFA3F-4A56-4CBA-9379-9712BBA74084}"/>
              </a:ext>
            </a:extLst>
          </p:cNvPr>
          <p:cNvSpPr txBox="1"/>
          <p:nvPr/>
        </p:nvSpPr>
        <p:spPr>
          <a:xfrm>
            <a:off x="730088" y="1539419"/>
            <a:ext cx="6091732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        = </a:t>
            </a:r>
            <a:r>
              <a:rPr lang="en-US" sz="14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       = </a:t>
            </a:r>
            <a:r>
              <a:rPr lang="en-US" sz="14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4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iterator_concept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sz="14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  = </a:t>
            </a:r>
            <a:r>
              <a:rPr lang="en-US" sz="14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operator*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reference;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&amp;;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operator==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const&amp;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Sentinel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operator==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const&amp;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  -&gt;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endParaRPr lang="en-US" sz="1400" b="0" dirty="0">
              <a:solidFill>
                <a:srgbClr val="000000"/>
              </a:solidFill>
              <a:effectLst/>
              <a:latin typeface="Fira Code, Consolas,  Courier New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26DA01-CC43-4613-9401-592AFFC26850}"/>
              </a:ext>
            </a:extLst>
          </p:cNvPr>
          <p:cNvSpPr txBox="1"/>
          <p:nvPr/>
        </p:nvSpPr>
        <p:spPr>
          <a:xfrm>
            <a:off x="7071201" y="2734168"/>
            <a:ext cx="73609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1077E-4F4B-4DE6-B41D-DC01E4F8655C}"/>
              </a:ext>
            </a:extLst>
          </p:cNvPr>
          <p:cNvCxnSpPr>
            <a:endCxn id="3" idx="1"/>
          </p:cNvCxnSpPr>
          <p:nvPr/>
        </p:nvCxnSpPr>
        <p:spPr>
          <a:xfrm flipV="1">
            <a:off x="5533292" y="2918834"/>
            <a:ext cx="1537909" cy="656704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5C1DB7B-543A-4952-859E-BF160AA8B099}"/>
              </a:ext>
            </a:extLst>
          </p:cNvPr>
          <p:cNvSpPr txBox="1"/>
          <p:nvPr/>
        </p:nvSpPr>
        <p:spPr>
          <a:xfrm>
            <a:off x="7357549" y="3295502"/>
            <a:ext cx="12541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advance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B55B17F-6024-4035-B5DB-9DBE5BE30A08}"/>
              </a:ext>
            </a:extLst>
          </p:cNvPr>
          <p:cNvCxnSpPr>
            <a:cxnSpLocks/>
            <a:stCxn id="8" idx="2"/>
            <a:endCxn id="25" idx="1"/>
          </p:cNvCxnSpPr>
          <p:nvPr/>
        </p:nvCxnSpPr>
        <p:spPr>
          <a:xfrm flipV="1">
            <a:off x="5662246" y="3480168"/>
            <a:ext cx="1695303" cy="476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ight Bracket 7">
            <a:extLst>
              <a:ext uri="{FF2B5EF4-FFF2-40B4-BE49-F238E27FC236}">
                <a16:creationId xmlns:a16="http://schemas.microsoft.com/office/drawing/2014/main" id="{D291A78E-0D9B-4FBE-BC59-AC37E9EB66BA}"/>
              </a:ext>
            </a:extLst>
          </p:cNvPr>
          <p:cNvSpPr/>
          <p:nvPr/>
        </p:nvSpPr>
        <p:spPr>
          <a:xfrm>
            <a:off x="5228492" y="3845169"/>
            <a:ext cx="433754" cy="222739"/>
          </a:xfrm>
          <a:prstGeom prst="rightBracket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83A3E3-2BC2-4ABE-91B7-933847303A1D}"/>
              </a:ext>
            </a:extLst>
          </p:cNvPr>
          <p:cNvSpPr txBox="1"/>
          <p:nvPr/>
        </p:nvSpPr>
        <p:spPr>
          <a:xfrm>
            <a:off x="7984599" y="4593570"/>
            <a:ext cx="88390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done?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0CE086-F0E5-4B11-95E7-83F21D6507CE}"/>
              </a:ext>
            </a:extLst>
          </p:cNvPr>
          <p:cNvCxnSpPr>
            <a:cxnSpLocks/>
            <a:stCxn id="31" idx="2"/>
            <a:endCxn id="29" idx="1"/>
          </p:cNvCxnSpPr>
          <p:nvPr/>
        </p:nvCxnSpPr>
        <p:spPr>
          <a:xfrm>
            <a:off x="7237988" y="4772375"/>
            <a:ext cx="746611" cy="5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ight Bracket 30">
            <a:extLst>
              <a:ext uri="{FF2B5EF4-FFF2-40B4-BE49-F238E27FC236}">
                <a16:creationId xmlns:a16="http://schemas.microsoft.com/office/drawing/2014/main" id="{E5DFFF3F-D2A9-4553-9EA4-D1828DBA7564}"/>
              </a:ext>
            </a:extLst>
          </p:cNvPr>
          <p:cNvSpPr/>
          <p:nvPr/>
        </p:nvSpPr>
        <p:spPr>
          <a:xfrm>
            <a:off x="6821820" y="4226169"/>
            <a:ext cx="416168" cy="1092412"/>
          </a:xfrm>
          <a:prstGeom prst="rightBracket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033143-4C93-4A4C-9E83-7C18F71A37B6}"/>
              </a:ext>
            </a:extLst>
          </p:cNvPr>
          <p:cNvSpPr txBox="1"/>
          <p:nvPr/>
        </p:nvSpPr>
        <p:spPr>
          <a:xfrm>
            <a:off x="6161472" y="1479516"/>
            <a:ext cx="1215397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consumed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8765ADD-CEE6-4D9F-81F1-50D88C70E410}"/>
              </a:ext>
            </a:extLst>
          </p:cNvPr>
          <p:cNvCxnSpPr>
            <a:stCxn id="37" idx="1"/>
          </p:cNvCxnSpPr>
          <p:nvPr/>
        </p:nvCxnSpPr>
        <p:spPr>
          <a:xfrm flipH="1">
            <a:off x="3182815" y="1664182"/>
            <a:ext cx="2978657" cy="217093"/>
          </a:xfrm>
          <a:prstGeom prst="line">
            <a:avLst/>
          </a:prstGeom>
          <a:ln>
            <a:headEnd w="sm" len="med"/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AE223F6-4293-4C32-93AD-1FE05D0A0839}"/>
              </a:ext>
            </a:extLst>
          </p:cNvPr>
          <p:cNvSpPr txBox="1"/>
          <p:nvPr/>
        </p:nvSpPr>
        <p:spPr>
          <a:xfrm>
            <a:off x="64803" y="5185445"/>
            <a:ext cx="1225061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Not</a:t>
            </a:r>
            <a:br>
              <a:rPr lang="en-US" dirty="0">
                <a:solidFill>
                  <a:schemeClr val="accent4"/>
                </a:solidFill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US" dirty="0">
                <a:solidFill>
                  <a:schemeClr val="accent6"/>
                </a:solidFill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consumed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9EC42B7-AAD9-4DF7-913D-AA55FC93B088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677334" y="1848848"/>
            <a:ext cx="213620" cy="3336597"/>
          </a:xfrm>
          <a:prstGeom prst="line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78FCE61-CEC5-44FD-94DF-27422C33EDF5}"/>
              </a:ext>
            </a:extLst>
          </p:cNvPr>
          <p:cNvCxnSpPr>
            <a:stCxn id="40" idx="0"/>
          </p:cNvCxnSpPr>
          <p:nvPr/>
        </p:nvCxnSpPr>
        <p:spPr>
          <a:xfrm flipV="1">
            <a:off x="677334" y="4900246"/>
            <a:ext cx="547728" cy="285199"/>
          </a:xfrm>
          <a:prstGeom prst="line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04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5" grpId="0" animBg="1"/>
      <p:bldP spid="8" grpId="0" animBg="1"/>
      <p:bldP spid="29" grpId="0" animBg="1"/>
      <p:bldP spid="31" grpId="0" animBg="1"/>
      <p:bldP spid="37" grpId="0" animBg="1"/>
      <p:bldP spid="4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21B19-3B18-4319-BF92-A9253E066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C++ Range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8832A5-1087-4080-8BFA-18FA8577F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4CFA3F-4A56-4CBA-9379-9712BBA74084}"/>
              </a:ext>
            </a:extLst>
          </p:cNvPr>
          <p:cNvSpPr txBox="1"/>
          <p:nvPr/>
        </p:nvSpPr>
        <p:spPr>
          <a:xfrm>
            <a:off x="730088" y="1539419"/>
            <a:ext cx="6091732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        = </a:t>
            </a:r>
            <a:r>
              <a:rPr lang="en-US" sz="14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       = </a:t>
            </a:r>
            <a:r>
              <a:rPr lang="en-US" sz="14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4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iterator_concept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sz="14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  = </a:t>
            </a:r>
            <a:r>
              <a:rPr lang="en-US" sz="14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operator*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reference;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&amp;;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operator==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const&amp;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Sentinel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operator==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const&amp;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  -&gt;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endParaRPr lang="en-US" sz="1400" b="0" dirty="0">
              <a:solidFill>
                <a:srgbClr val="000000"/>
              </a:solidFill>
              <a:effectLst/>
              <a:latin typeface="Fira Code, Consolas,  Courier New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1DE77B8-5DD1-49D6-A788-63BB2BB93A61}"/>
              </a:ext>
            </a:extLst>
          </p:cNvPr>
          <p:cNvSpPr/>
          <p:nvPr/>
        </p:nvSpPr>
        <p:spPr>
          <a:xfrm>
            <a:off x="448735" y="1539419"/>
            <a:ext cx="281353" cy="281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840C1EA-E2F5-46D2-9DBF-7F4F0D43EF8E}"/>
              </a:ext>
            </a:extLst>
          </p:cNvPr>
          <p:cNvSpPr/>
          <p:nvPr/>
        </p:nvSpPr>
        <p:spPr>
          <a:xfrm>
            <a:off x="899024" y="1763346"/>
            <a:ext cx="282331" cy="282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5FA4D82-C443-4470-ABAC-A23806CB6106}"/>
              </a:ext>
            </a:extLst>
          </p:cNvPr>
          <p:cNvSpPr/>
          <p:nvPr/>
        </p:nvSpPr>
        <p:spPr>
          <a:xfrm>
            <a:off x="924912" y="4718539"/>
            <a:ext cx="282331" cy="282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ED518CE-06DE-44CA-9352-FD021B4F6557}"/>
              </a:ext>
            </a:extLst>
          </p:cNvPr>
          <p:cNvSpPr/>
          <p:nvPr/>
        </p:nvSpPr>
        <p:spPr>
          <a:xfrm>
            <a:off x="1363135" y="3233404"/>
            <a:ext cx="281353" cy="28135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2B40A52-5E5C-4ADE-AF2B-1B6C72A3EA96}"/>
              </a:ext>
            </a:extLst>
          </p:cNvPr>
          <p:cNvSpPr/>
          <p:nvPr/>
        </p:nvSpPr>
        <p:spPr>
          <a:xfrm>
            <a:off x="1363135" y="3429000"/>
            <a:ext cx="281353" cy="28135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2E26789-6E91-4610-9BD6-A7665F66ED68}"/>
              </a:ext>
            </a:extLst>
          </p:cNvPr>
          <p:cNvSpPr/>
          <p:nvPr/>
        </p:nvSpPr>
        <p:spPr>
          <a:xfrm>
            <a:off x="1363135" y="3624596"/>
            <a:ext cx="281353" cy="28135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3550133-9B62-45A6-AA41-9A4C2ED702E1}"/>
              </a:ext>
            </a:extLst>
          </p:cNvPr>
          <p:cNvSpPr/>
          <p:nvPr/>
        </p:nvSpPr>
        <p:spPr>
          <a:xfrm>
            <a:off x="1363134" y="3855995"/>
            <a:ext cx="281353" cy="28135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4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196AB66-281A-4A5A-887E-F4DAE8F4101A}"/>
              </a:ext>
            </a:extLst>
          </p:cNvPr>
          <p:cNvSpPr/>
          <p:nvPr/>
        </p:nvSpPr>
        <p:spPr>
          <a:xfrm>
            <a:off x="1363133" y="4087394"/>
            <a:ext cx="281353" cy="28135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A03735E-088F-49B4-BB30-C436C5E0B795}"/>
              </a:ext>
            </a:extLst>
          </p:cNvPr>
          <p:cNvSpPr/>
          <p:nvPr/>
        </p:nvSpPr>
        <p:spPr>
          <a:xfrm>
            <a:off x="1363133" y="4949143"/>
            <a:ext cx="281353" cy="28135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1856D8F-95E0-477A-BE59-71A0BD0AC727}"/>
              </a:ext>
            </a:extLst>
          </p:cNvPr>
          <p:cNvSpPr/>
          <p:nvPr/>
        </p:nvSpPr>
        <p:spPr>
          <a:xfrm>
            <a:off x="1363133" y="5157889"/>
            <a:ext cx="281353" cy="28135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C6A3DBD-69FD-498F-90A7-10A17293AF08}"/>
              </a:ext>
            </a:extLst>
          </p:cNvPr>
          <p:cNvSpPr/>
          <p:nvPr/>
        </p:nvSpPr>
        <p:spPr>
          <a:xfrm>
            <a:off x="976272" y="5795874"/>
            <a:ext cx="281353" cy="28135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C2BC451-DD9B-40E7-9EC1-FE6439BBDF72}"/>
              </a:ext>
            </a:extLst>
          </p:cNvPr>
          <p:cNvSpPr/>
          <p:nvPr/>
        </p:nvSpPr>
        <p:spPr>
          <a:xfrm>
            <a:off x="973667" y="6030336"/>
            <a:ext cx="281353" cy="28135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748943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AE6F7-348E-4228-94BB-352742EF6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C++ Range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377AAF-B3C9-4F32-B830-3583E0B1578A}"/>
              </a:ext>
            </a:extLst>
          </p:cNvPr>
          <p:cNvSpPr txBox="1"/>
          <p:nvPr/>
        </p:nvSpPr>
        <p:spPr>
          <a:xfrm>
            <a:off x="677334" y="1930400"/>
            <a:ext cx="473398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range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print_all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&amp;&amp;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, Consolas,  Courier New"/>
              </a:rPr>
              <a:t>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it   =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(r);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last =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(r);</a:t>
            </a:r>
          </a:p>
          <a:p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(; it != last; ++it)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fmt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"{}</a:t>
            </a:r>
            <a:r>
              <a:rPr lang="en-US" b="0" dirty="0">
                <a:solidFill>
                  <a:srgbClr val="EE0000"/>
                </a:solidFill>
                <a:effectLst/>
                <a:latin typeface="Fira Code, Consolas,  Courier New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*it);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20B047-4E10-4C60-8FBB-65DE860A409F}"/>
              </a:ext>
            </a:extLst>
          </p:cNvPr>
          <p:cNvSpPr txBox="1"/>
          <p:nvPr/>
        </p:nvSpPr>
        <p:spPr>
          <a:xfrm>
            <a:off x="3625842" y="4949249"/>
            <a:ext cx="73609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D4DD2-946A-4D0C-A136-1D0868DE5150}"/>
              </a:ext>
            </a:extLst>
          </p:cNvPr>
          <p:cNvCxnSpPr>
            <a:cxnSpLocks/>
          </p:cNvCxnSpPr>
          <p:nvPr/>
        </p:nvCxnSpPr>
        <p:spPr>
          <a:xfrm flipH="1">
            <a:off x="4021491" y="3956538"/>
            <a:ext cx="597401" cy="992711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33A105A-7C63-419A-A09C-41AB7FFA7E6F}"/>
              </a:ext>
            </a:extLst>
          </p:cNvPr>
          <p:cNvSpPr txBox="1"/>
          <p:nvPr/>
        </p:nvSpPr>
        <p:spPr>
          <a:xfrm>
            <a:off x="6123340" y="2389471"/>
            <a:ext cx="12541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advance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06647B-BA55-4900-90FB-3DB2BFE5E37D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361941" y="2574137"/>
            <a:ext cx="1761399" cy="787424"/>
          </a:xfrm>
          <a:prstGeom prst="line">
            <a:avLst/>
          </a:prstGeom>
          <a:ln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058B85F-B3A7-448A-9CB5-83AFF32FFB49}"/>
              </a:ext>
            </a:extLst>
          </p:cNvPr>
          <p:cNvSpPr txBox="1"/>
          <p:nvPr/>
        </p:nvSpPr>
        <p:spPr>
          <a:xfrm>
            <a:off x="1376608" y="4461940"/>
            <a:ext cx="88390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done?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22858A-1C23-4C40-8CE3-B1A6BD047013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1818563" y="3587206"/>
            <a:ext cx="1006699" cy="874734"/>
          </a:xfrm>
          <a:prstGeom prst="line">
            <a:avLst/>
          </a:prstGeom>
          <a:ln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D8217124-0B44-4E32-B3F2-E635286A7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5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7445D9-0B78-4060-B628-E8BF9DAB1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Adapting Ranges in C++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921912-8033-45FB-A90C-F718AF847A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transform</a:t>
            </a:r>
            <a:r>
              <a:rPr lang="en-US" dirty="0"/>
              <a:t> and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DE6191-8660-4A07-8D96-45796C644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transform</a:t>
            </a:r>
            <a:r>
              <a:rPr lang="en-US" dirty="0"/>
              <a:t> in 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7904728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copy_constructible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view&lt;V&gt; &amp;&amp;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regular_invocable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&lt;F&amp;,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&lt;V&gt;&gt;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transform_view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V base_;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F fun_;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transform_view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  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61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in C++ (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transform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7904728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copy_constructible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view&lt;V&gt; &amp;&amp;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regular_invocable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&lt;F&amp;,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&lt;V&gt;&gt;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V base_;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F fun_;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map_view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  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8EB00-C23F-48D9-9BA4-2BC679ED5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EEA88-A6F3-4251-928D-FEB72DDE3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C++ Software Developer at Jump Trading since 2014</a:t>
            </a:r>
          </a:p>
          <a:p>
            <a:pPr lvl="1"/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lvl="1"/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91716A-B4D2-4870-A7F4-DC8B56DC209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998" y="3241145"/>
            <a:ext cx="4361500" cy="2423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014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in C++ (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transform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7904728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copy_constructible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view&lt;V&gt; &amp;&amp;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regular_invocable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&lt;F&amp;,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&lt;V&gt;&gt;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V base_;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F fun_;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map_view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  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Fira Code, Consolas,  Courier New"/>
              </a:rPr>
              <a:t>    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  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common_range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&lt;V&gt;;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121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in C++ (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transform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9071714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copy_constructible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view&lt;V&gt; &amp;&amp;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regular_invocable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&lt;F&amp;,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V base_;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F fun_;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map_view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  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  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common_range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range&lt;V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range&lt;V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common_range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&lt;V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144187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in C++ (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transform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58625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copy_constructible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439275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in C++ (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transform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635622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copy_constructible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Parent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maybe_const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  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maybe_const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 base_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Parent* parent_ =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nullptr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    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484918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in C++ (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transform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8577989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copy_constructible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Parent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maybe_const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  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maybe_const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 base_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Parent* parent_ =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nullptr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    </a:t>
            </a:r>
          </a:p>
          <a:p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iterator_concept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invoke_result_t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&amp;,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remove_cvref_t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dirty="0">
                <a:solidFill>
                  <a:srgbClr val="795E26"/>
                </a:solidFill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=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default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619057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in C++ (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transform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9688871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copy_constructible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Parent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maybe_const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  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maybe_const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 base_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Parent* parent_ =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nullptr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    </a:t>
            </a:r>
          </a:p>
          <a:p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iterator_concept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invoke_result_t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&amp;,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remove_cvref_t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dirty="0">
                <a:solidFill>
                  <a:srgbClr val="795E26"/>
                </a:solidFill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=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default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dirty="0">
                <a:solidFill>
                  <a:srgbClr val="795E26"/>
                </a:solidFill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Parent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&amp;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dirty="0">
                <a:solidFill>
                  <a:srgbClr val="795E26"/>
                </a:solidFill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dirty="0">
                <a:solidFill>
                  <a:srgbClr val="267F99"/>
                </a:solidFill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C586C0"/>
                </a:solidFill>
                <a:effectLst/>
                <a:latin typeface="Fira Code, Consolas,  Courier New"/>
              </a:rPr>
              <a:t>and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convertible_to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&lt;V&gt;,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340075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in C++ (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transform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7353295" cy="5216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9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900" b="0" dirty="0" err="1">
                <a:solidFill>
                  <a:srgbClr val="0000FF"/>
                </a:solidFill>
                <a:effectLst/>
                <a:latin typeface="Fira Code, Consolas,  Courier New"/>
              </a:rPr>
              <a:t>copy_constructible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Parent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maybe_const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  =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maybe_const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 base_ =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&lt;Base&gt;();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Parent* parent_ = </a:t>
            </a:r>
            <a:r>
              <a:rPr lang="en-US" sz="900" b="0" dirty="0" err="1">
                <a:solidFill>
                  <a:srgbClr val="0000FF"/>
                </a:solidFill>
                <a:effectLst/>
                <a:latin typeface="Fira Code, Consolas,  Courier New"/>
              </a:rPr>
              <a:t>nullptr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    </a:t>
            </a:r>
          </a:p>
          <a:p>
            <a:endParaRPr lang="en-US" sz="9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9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iterator_concept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 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 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invoke_result_t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&amp;,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&gt;&gt;;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remove_cvref_t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dirty="0">
                <a:solidFill>
                  <a:srgbClr val="795E26"/>
                </a:solidFill>
                <a:latin typeface="Fira Code, Consolas,  Courier New"/>
              </a:rPr>
              <a:t>I</a:t>
            </a:r>
            <a:r>
              <a:rPr lang="en-US" sz="900" b="0" dirty="0">
                <a:solidFill>
                  <a:srgbClr val="795E26"/>
                </a:solidFill>
                <a:effectLst/>
                <a:latin typeface="Fira Code, Consolas,  Courier New"/>
              </a:rPr>
              <a:t>terator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 =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default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dirty="0">
                <a:solidFill>
                  <a:srgbClr val="795E26"/>
                </a:solidFill>
                <a:latin typeface="Fira Code, Consolas,  Courier New"/>
              </a:rPr>
              <a:t>I</a:t>
            </a:r>
            <a:r>
              <a:rPr lang="en-US" sz="900" b="0" dirty="0">
                <a:solidFill>
                  <a:srgbClr val="795E26"/>
                </a:solidFill>
                <a:effectLst/>
                <a:latin typeface="Fira Code, Consolas,  Courier New"/>
              </a:rPr>
              <a:t>terator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Parent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&amp;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dirty="0">
                <a:solidFill>
                  <a:srgbClr val="795E26"/>
                </a:solidFill>
                <a:latin typeface="Fira Code, Consolas,  Courier New"/>
              </a:rPr>
              <a:t>I</a:t>
            </a:r>
            <a:r>
              <a:rPr lang="en-US" sz="900" b="0" dirty="0">
                <a:solidFill>
                  <a:srgbClr val="795E26"/>
                </a:solidFill>
                <a:effectLst/>
                <a:latin typeface="Fira Code, Consolas,  Courier New"/>
              </a:rPr>
              <a:t>terator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900" dirty="0">
                <a:solidFill>
                  <a:srgbClr val="267F99"/>
                </a:solidFill>
                <a:latin typeface="Fira Code, Consolas,  Courier New"/>
              </a:rPr>
              <a:t>I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terator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&gt;) 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IsConst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C586C0"/>
                </a:solidFill>
                <a:effectLst/>
                <a:latin typeface="Fira Code, Consolas,  Courier New"/>
              </a:rPr>
              <a:t>and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Fira Code, Consolas,  Courier New"/>
              </a:rPr>
              <a:t>convertible_to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&lt;V&gt;,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&lt;Base&gt;&gt;;</a:t>
            </a:r>
          </a:p>
          <a:p>
            <a:endParaRPr lang="en-US" sz="900" dirty="0">
              <a:solidFill>
                <a:srgbClr val="000000"/>
              </a:solidFill>
              <a:latin typeface="Fira Code, Consolas,  Courier New"/>
            </a:endParaRP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operator*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reference {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900" b="0" dirty="0">
                <a:solidFill>
                  <a:srgbClr val="001080"/>
                </a:solidFill>
                <a:effectLst/>
                <a:latin typeface="Fira Code, Consolas,  Courier New"/>
              </a:rPr>
              <a:t>parent_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-&gt;</a:t>
            </a:r>
            <a:r>
              <a:rPr lang="en-US" sz="900" b="0" dirty="0">
                <a:solidFill>
                  <a:srgbClr val="001080"/>
                </a:solidFill>
                <a:effectLst/>
                <a:latin typeface="Fira Code, Consolas,  Courier New"/>
              </a:rPr>
              <a:t>fun_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, *base_);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</a:t>
            </a:r>
            <a:r>
              <a:rPr lang="en-US" sz="90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90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&amp; {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++base_;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*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</a:t>
            </a:r>
            <a:r>
              <a:rPr lang="en-US" sz="90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90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tmp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*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++*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tmp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operator==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const&amp;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base_ == </a:t>
            </a:r>
            <a:r>
              <a:rPr lang="en-US" sz="9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9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900" b="0" dirty="0">
                <a:solidFill>
                  <a:srgbClr val="001080"/>
                </a:solidFill>
                <a:effectLst/>
                <a:latin typeface="Fira Code, Consolas,  Courier New"/>
              </a:rPr>
              <a:t>_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B54D62-C010-48F1-8859-9512DE96AB6F}"/>
              </a:ext>
            </a:extLst>
          </p:cNvPr>
          <p:cNvSpPr txBox="1"/>
          <p:nvPr/>
        </p:nvSpPr>
        <p:spPr>
          <a:xfrm>
            <a:off x="5054832" y="4023706"/>
            <a:ext cx="73609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757CC1-89DD-45E6-9E66-504B367EA786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634154" y="4155831"/>
            <a:ext cx="1420678" cy="52541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2527231-4AAE-43D1-BFCA-BCC9107CB2F4}"/>
              </a:ext>
            </a:extLst>
          </p:cNvPr>
          <p:cNvCxnSpPr/>
          <p:nvPr/>
        </p:nvCxnSpPr>
        <p:spPr>
          <a:xfrm>
            <a:off x="3288323" y="4398896"/>
            <a:ext cx="4220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262D4FF-BD45-4035-99BF-48A8584E4B4F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4354351" y="3526917"/>
            <a:ext cx="202411" cy="193465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109B8E7-0E23-4CB8-9E96-244FBBAB7A9E}"/>
              </a:ext>
            </a:extLst>
          </p:cNvPr>
          <p:cNvCxnSpPr>
            <a:cxnSpLocks/>
          </p:cNvCxnSpPr>
          <p:nvPr/>
        </p:nvCxnSpPr>
        <p:spPr>
          <a:xfrm flipV="1">
            <a:off x="3488230" y="4393038"/>
            <a:ext cx="0" cy="202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10A65B5-5DFC-490B-8D52-E98EAD0F3976}"/>
              </a:ext>
            </a:extLst>
          </p:cNvPr>
          <p:cNvSpPr txBox="1"/>
          <p:nvPr/>
        </p:nvSpPr>
        <p:spPr>
          <a:xfrm>
            <a:off x="3288323" y="4954613"/>
            <a:ext cx="119513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advance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9E86A70-9FD8-4600-B057-6FD6CFD31681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2397370" y="4794495"/>
            <a:ext cx="890953" cy="344784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EB938C4-C561-4A0F-B34B-466BD7BBDA46}"/>
              </a:ext>
            </a:extLst>
          </p:cNvPr>
          <p:cNvCxnSpPr>
            <a:cxnSpLocks/>
          </p:cNvCxnSpPr>
          <p:nvPr/>
        </p:nvCxnSpPr>
        <p:spPr>
          <a:xfrm>
            <a:off x="1881554" y="4926187"/>
            <a:ext cx="1406768" cy="200818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FDBF04E-96B4-46AC-A802-70AEAD0CD86D}"/>
              </a:ext>
            </a:extLst>
          </p:cNvPr>
          <p:cNvSpPr txBox="1"/>
          <p:nvPr/>
        </p:nvSpPr>
        <p:spPr>
          <a:xfrm>
            <a:off x="3036585" y="5454394"/>
            <a:ext cx="89095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done?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2008E38-1579-4326-B05B-3D4CBE5EEBC0}"/>
              </a:ext>
            </a:extLst>
          </p:cNvPr>
          <p:cNvCxnSpPr>
            <a:cxnSpLocks/>
          </p:cNvCxnSpPr>
          <p:nvPr/>
        </p:nvCxnSpPr>
        <p:spPr>
          <a:xfrm flipV="1">
            <a:off x="2044950" y="5668729"/>
            <a:ext cx="991634" cy="285446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AC5EAA9C-99D6-4918-8C04-924AC0B14BF1}"/>
              </a:ext>
            </a:extLst>
          </p:cNvPr>
          <p:cNvCxnSpPr>
            <a:stCxn id="45" idx="2"/>
          </p:cNvCxnSpPr>
          <p:nvPr/>
        </p:nvCxnSpPr>
        <p:spPr>
          <a:xfrm rot="5400000">
            <a:off x="2536879" y="5566985"/>
            <a:ext cx="688443" cy="120192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F2AD3FB-C02D-4585-9A10-92B48C0F2494}"/>
              </a:ext>
            </a:extLst>
          </p:cNvPr>
          <p:cNvCxnSpPr>
            <a:cxnSpLocks/>
          </p:cNvCxnSpPr>
          <p:nvPr/>
        </p:nvCxnSpPr>
        <p:spPr>
          <a:xfrm>
            <a:off x="2280138" y="6317508"/>
            <a:ext cx="0" cy="194661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8C85D71-486B-47D6-AF6E-5DE15295273C}"/>
              </a:ext>
            </a:extLst>
          </p:cNvPr>
          <p:cNvCxnSpPr>
            <a:cxnSpLocks/>
          </p:cNvCxnSpPr>
          <p:nvPr/>
        </p:nvCxnSpPr>
        <p:spPr>
          <a:xfrm>
            <a:off x="1781908" y="6331973"/>
            <a:ext cx="12546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799519E-1D37-4417-8554-F433ABD17D84}"/>
              </a:ext>
            </a:extLst>
          </p:cNvPr>
          <p:cNvCxnSpPr>
            <a:cxnSpLocks/>
          </p:cNvCxnSpPr>
          <p:nvPr/>
        </p:nvCxnSpPr>
        <p:spPr>
          <a:xfrm>
            <a:off x="1306970" y="4931165"/>
            <a:ext cx="5745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660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0" grpId="0" animBg="1"/>
      <p:bldP spid="4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in C++ (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transform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7422225" cy="383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9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900" b="0" dirty="0" err="1">
                <a:solidFill>
                  <a:srgbClr val="0000FF"/>
                </a:solidFill>
                <a:effectLst/>
                <a:latin typeface="Fira Code, Consolas,  Courier New"/>
              </a:rPr>
              <a:t>copy_constructible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Parent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maybe_const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Base  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maybe_const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 base_ =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&lt;Base&gt;();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Parent* parent_ = </a:t>
            </a:r>
            <a:r>
              <a:rPr lang="en-US" sz="900" b="0" dirty="0" err="1">
                <a:solidFill>
                  <a:srgbClr val="0000FF"/>
                </a:solidFill>
                <a:effectLst/>
                <a:latin typeface="Fira Code, Consolas,  Courier New"/>
              </a:rPr>
              <a:t>nullptr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    </a:t>
            </a:r>
          </a:p>
          <a:p>
            <a:endParaRPr lang="en-US" sz="9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9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iterator_concept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 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 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invoke_result_t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&amp;,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&gt;&gt;;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remove_cvref_t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dirty="0">
                <a:solidFill>
                  <a:srgbClr val="795E26"/>
                </a:solidFill>
                <a:latin typeface="Fira Code, Consolas,  Courier New"/>
              </a:rPr>
              <a:t>I</a:t>
            </a:r>
            <a:r>
              <a:rPr lang="en-US" sz="900" b="0" dirty="0">
                <a:solidFill>
                  <a:srgbClr val="795E26"/>
                </a:solidFill>
                <a:effectLst/>
                <a:latin typeface="Fira Code, Consolas,  Courier New"/>
              </a:rPr>
              <a:t>terator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 =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default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dirty="0">
                <a:solidFill>
                  <a:srgbClr val="795E26"/>
                </a:solidFill>
                <a:latin typeface="Fira Code, Consolas,  Courier New"/>
              </a:rPr>
              <a:t>I</a:t>
            </a:r>
            <a:r>
              <a:rPr lang="en-US" sz="900" b="0" dirty="0">
                <a:solidFill>
                  <a:srgbClr val="795E26"/>
                </a:solidFill>
                <a:effectLst/>
                <a:latin typeface="Fira Code, Consolas,  Courier New"/>
              </a:rPr>
              <a:t>terator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Parent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&amp;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dirty="0">
                <a:solidFill>
                  <a:srgbClr val="795E26"/>
                </a:solidFill>
                <a:latin typeface="Fira Code, Consolas,  Courier New"/>
              </a:rPr>
              <a:t>I</a:t>
            </a:r>
            <a:r>
              <a:rPr lang="en-US" sz="900" b="0" dirty="0">
                <a:solidFill>
                  <a:srgbClr val="795E26"/>
                </a:solidFill>
                <a:effectLst/>
                <a:latin typeface="Fira Code, Consolas,  Courier New"/>
              </a:rPr>
              <a:t>terator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900" dirty="0">
                <a:solidFill>
                  <a:srgbClr val="267F99"/>
                </a:solidFill>
                <a:latin typeface="Fira Code, Consolas,  Courier New"/>
              </a:rPr>
              <a:t>I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terator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&gt;) 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IsConst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C586C0"/>
                </a:solidFill>
                <a:effectLst/>
                <a:latin typeface="Fira Code, Consolas,  Courier New"/>
              </a:rPr>
              <a:t>and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Fira Code, Consolas,  Courier New"/>
              </a:rPr>
              <a:t>convertible_to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&lt;V&gt;,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&lt;Base&gt;&gt;;</a:t>
            </a:r>
          </a:p>
          <a:p>
            <a:endParaRPr lang="en-US" sz="900" dirty="0">
              <a:solidFill>
                <a:srgbClr val="000000"/>
              </a:solidFill>
              <a:latin typeface="Fira Code, Consolas,  Courier New"/>
            </a:endParaRP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operator*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reference { 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900" b="0" dirty="0">
                <a:solidFill>
                  <a:srgbClr val="001080"/>
                </a:solidFill>
                <a:effectLst/>
                <a:latin typeface="Fira Code, Consolas,  Courier New"/>
              </a:rPr>
              <a:t>parent_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-&gt;</a:t>
            </a:r>
            <a:r>
              <a:rPr lang="en-US" sz="900" b="0" dirty="0">
                <a:solidFill>
                  <a:srgbClr val="001080"/>
                </a:solidFill>
                <a:effectLst/>
                <a:latin typeface="Fira Code, Consolas,  Courier New"/>
              </a:rPr>
              <a:t>fun_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, *base_); }</a:t>
            </a:r>
          </a:p>
          <a:p>
            <a:b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</a:t>
            </a:r>
            <a:r>
              <a:rPr lang="en-US" sz="90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90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&amp; { ++base_; 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*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 }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</a:t>
            </a:r>
            <a:r>
              <a:rPr lang="en-US" sz="90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90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 {</a:t>
            </a:r>
            <a:r>
              <a:rPr lang="en-US" sz="900" dirty="0">
                <a:solidFill>
                  <a:srgbClr val="000000"/>
                </a:solidFill>
                <a:latin typeface="Fira Code, Consolas,  Courier New"/>
              </a:rPr>
              <a:t> 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tmp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*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 ++*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 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tmp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 }</a:t>
            </a:r>
          </a:p>
          <a:p>
            <a:b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operator==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const&amp;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{ 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base_ == </a:t>
            </a:r>
            <a:r>
              <a:rPr lang="en-US" sz="9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9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900" b="0" dirty="0">
                <a:solidFill>
                  <a:srgbClr val="001080"/>
                </a:solidFill>
                <a:effectLst/>
                <a:latin typeface="Fira Code, Consolas,  Courier New"/>
              </a:rPr>
              <a:t>_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 }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121973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in C++ (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transform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6885218" cy="5139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Fira Code, Consolas,  Courier New"/>
              </a:rPr>
              <a:t>copy_constructible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Parent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maybe_const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Base  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maybe_const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 base_ =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&lt;Base&gt;();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Parent* parent_ = 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Fira Code, Consolas,  Courier New"/>
              </a:rPr>
              <a:t>nullptr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    </a:t>
            </a:r>
          </a:p>
          <a:p>
            <a:endParaRPr lang="en-US" sz="8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8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iterator_concept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 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8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8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invoke_result_t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&amp;,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&gt;&gt;;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remove_cvref_t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dirty="0">
                <a:solidFill>
                  <a:srgbClr val="795E26"/>
                </a:solidFill>
                <a:latin typeface="Fira Code, Consolas,  Courier New"/>
              </a:rPr>
              <a:t>I</a:t>
            </a:r>
            <a:r>
              <a:rPr lang="en-US" sz="800" b="0" dirty="0">
                <a:solidFill>
                  <a:srgbClr val="795E26"/>
                </a:solidFill>
                <a:effectLst/>
                <a:latin typeface="Fira Code, Consolas,  Courier New"/>
              </a:rPr>
              <a:t>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() =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default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dirty="0">
                <a:solidFill>
                  <a:srgbClr val="795E26"/>
                </a:solidFill>
                <a:latin typeface="Fira Code, Consolas,  Courier New"/>
              </a:rPr>
              <a:t>I</a:t>
            </a:r>
            <a:r>
              <a:rPr lang="en-US" sz="800" b="0" dirty="0">
                <a:solidFill>
                  <a:srgbClr val="795E26"/>
                </a:solidFill>
                <a:effectLst/>
                <a:latin typeface="Fira Code, Consolas,  Courier New"/>
              </a:rPr>
              <a:t>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Parent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&amp;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dirty="0">
                <a:solidFill>
                  <a:srgbClr val="795E26"/>
                </a:solidFill>
                <a:latin typeface="Fira Code, Consolas,  Courier New"/>
              </a:rPr>
              <a:t>I</a:t>
            </a:r>
            <a:r>
              <a:rPr lang="en-US" sz="800" b="0" dirty="0">
                <a:solidFill>
                  <a:srgbClr val="795E26"/>
                </a:solidFill>
                <a:effectLst/>
                <a:latin typeface="Fira Code, Consolas,  Courier New"/>
              </a:rPr>
              <a:t>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800" dirty="0">
                <a:solidFill>
                  <a:srgbClr val="267F99"/>
                </a:solidFill>
                <a:latin typeface="Fira Code, Consolas,  Courier New"/>
              </a:rPr>
              <a:t>I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&gt;) 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IsConst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C586C0"/>
                </a:solidFill>
                <a:effectLst/>
                <a:latin typeface="Fira Code, Consolas,  Courier New"/>
              </a:rPr>
              <a:t>and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convertible_to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&lt;V&gt;,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&lt;Base&gt;&gt;;</a:t>
            </a:r>
          </a:p>
          <a:p>
            <a:endParaRPr lang="en-US" sz="800" dirty="0">
              <a:solidFill>
                <a:srgbClr val="000000"/>
              </a:solidFill>
              <a:latin typeface="Fira Code, Consolas,  Courier New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operator*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reference { 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parent_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-&gt;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fun_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, *base_); }</a:t>
            </a: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()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&amp; { ++base_; 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*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 }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()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 {</a:t>
            </a:r>
            <a:r>
              <a:rPr lang="en-US" sz="800" dirty="0">
                <a:solidFill>
                  <a:srgbClr val="000000"/>
                </a:solidFill>
                <a:latin typeface="Fira Code, Consolas,  Courier New"/>
              </a:rPr>
              <a:t> 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tmp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= *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 ++*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 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tmp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 }</a:t>
            </a: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operator==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const&amp;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{ 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base_ == 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_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 }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endParaRPr lang="en-US" sz="800" dirty="0">
              <a:solidFill>
                <a:srgbClr val="000000"/>
              </a:solidFill>
              <a:latin typeface="Fira Code, Consolas,  Courier New"/>
            </a:endParaRP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Fira Code, Consolas,  Courier New"/>
              </a:rPr>
              <a:t>copy_constructible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maybe_const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 end_ =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&lt;Base&gt;();</a:t>
            </a: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8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795E26"/>
                </a:solidFill>
                <a:effectLst/>
                <a:latin typeface="Fira Code, Consolas,  Courier New"/>
              </a:rPr>
              <a:t>sentinel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() =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default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795E26"/>
                </a:solidFill>
                <a:effectLst/>
                <a:latin typeface="Fira Code, Consolas,  Courier New"/>
              </a:rPr>
              <a:t>sentinel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795E26"/>
                </a:solidFill>
                <a:effectLst/>
                <a:latin typeface="Fira Code, Consolas,  Courier New"/>
              </a:rPr>
              <a:t>sentinel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>
                <a:solidFill>
                  <a:srgbClr val="C586C0"/>
                </a:solidFill>
                <a:effectLst/>
                <a:latin typeface="Fira Code, Consolas,  Courier New"/>
              </a:rPr>
              <a:t>not 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&gt;)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IsConst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C586C0"/>
                </a:solidFill>
                <a:effectLst/>
                <a:latin typeface="Fira Code, Consolas,  Courier New"/>
              </a:rPr>
              <a:t>and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convertible_to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&lt;V&gt;,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&lt;Base&gt;&gt;;</a:t>
            </a: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OtherConst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 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&lt;Base&gt;,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maybe_const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OtherConst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, V&gt;&gt;&gt;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operator==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OtherConst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const&amp;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{ 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_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== end_; }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221318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31C1438-2B92-4653-88A2-75E627BDE68C}"/>
              </a:ext>
            </a:extLst>
          </p:cNvPr>
          <p:cNvSpPr/>
          <p:nvPr/>
        </p:nvSpPr>
        <p:spPr>
          <a:xfrm>
            <a:off x="3153508" y="3542418"/>
            <a:ext cx="1553307" cy="19559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in C++ (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transform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5484194" cy="5447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copy_constructible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 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view&lt;V&gt; &amp;&amp; </a:t>
            </a:r>
            <a:r>
              <a:rPr lang="en-US" sz="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regular_invocable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&lt;F&amp;,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&lt;V&gt;&gt;</a:t>
            </a:r>
          </a:p>
          <a:p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Fun 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semiregular_box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maybe_const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 base_ =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&lt;Base&gt;();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Fun </a:t>
            </a:r>
            <a:r>
              <a:rPr lang="en-US" sz="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fun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600" b="0" dirty="0">
                <a:solidFill>
                  <a:srgbClr val="795E26"/>
                </a:solidFill>
                <a:effectLst/>
                <a:latin typeface="Fira Code, Consolas,  Courier New"/>
              </a:rPr>
              <a:t>Fun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b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iterator_concept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sz="6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6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 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invoke_result_t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&amp;,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&gt;&gt;;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remove_cvref_t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b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() =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default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Parent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&amp;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&gt;);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&lt;not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&gt;)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IsConst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C586C0"/>
                </a:solidFill>
                <a:effectLst/>
                <a:latin typeface="Fira Code, Consolas,  Courier New"/>
              </a:rPr>
              <a:t>and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convertible_to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&lt;V&gt;,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&lt;Base&gt;&gt;;</a:t>
            </a:r>
          </a:p>
          <a:p>
            <a:b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operator*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reference {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600" b="0" dirty="0">
                <a:solidFill>
                  <a:srgbClr val="001080"/>
                </a:solidFill>
                <a:effectLst/>
                <a:latin typeface="Fira Code, Consolas,  Courier New"/>
              </a:rPr>
              <a:t>parent_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-&gt;</a:t>
            </a:r>
            <a:r>
              <a:rPr lang="en-US" sz="600" b="0" dirty="0">
                <a:solidFill>
                  <a:srgbClr val="001080"/>
                </a:solidFill>
                <a:effectLst/>
                <a:latin typeface="Fira Code, Consolas,  Courier New"/>
              </a:rPr>
              <a:t>fun_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, *base_); }</a:t>
            </a:r>
            <a:b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()</a:t>
            </a:r>
            <a:r>
              <a:rPr lang="en-US" sz="60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60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&amp; { ++base_;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*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; }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()</a:t>
            </a:r>
            <a:r>
              <a:rPr lang="en-US" sz="60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60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tmp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= *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; ++*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;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tmp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; }</a:t>
            </a:r>
            <a:b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operator==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const&amp;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base_ == </a:t>
            </a:r>
            <a:r>
              <a:rPr lang="en-US" sz="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600" b="0" dirty="0">
                <a:solidFill>
                  <a:srgbClr val="001080"/>
                </a:solidFill>
                <a:effectLst/>
                <a:latin typeface="Fira Code, Consolas,  Courier New"/>
              </a:rPr>
              <a:t>_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; }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};</a:t>
            </a:r>
          </a:p>
          <a:p>
            <a:b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maybe_const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 end_ =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&lt;Base&gt;();</a:t>
            </a:r>
          </a:p>
          <a:p>
            <a:b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795E26"/>
                </a:solidFill>
                <a:effectLst/>
                <a:latin typeface="Fira Code, Consolas,  Courier New"/>
              </a:rPr>
              <a:t>sentinel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() =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default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795E26"/>
                </a:solidFill>
                <a:effectLst/>
                <a:latin typeface="Fira Code, Consolas,  Courier New"/>
              </a:rPr>
              <a:t>sentinel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&gt;);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795E26"/>
                </a:solidFill>
                <a:effectLst/>
                <a:latin typeface="Fira Code, Consolas,  Courier New"/>
              </a:rPr>
              <a:t>sentinel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&lt;not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&gt;)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IsConst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C586C0"/>
                </a:solidFill>
                <a:effectLst/>
                <a:latin typeface="Fira Code, Consolas,  Courier New"/>
              </a:rPr>
              <a:t>and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convertible_to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&lt;V&gt;,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&lt;Base&gt;&gt;;</a:t>
            </a:r>
          </a:p>
          <a:p>
            <a:b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OtherConst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 requires </a:t>
            </a:r>
            <a:r>
              <a:rPr lang="en-US" sz="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&gt;,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maybe_const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OtherConst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&gt;&gt;&gt;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operator==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OtherConst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const&amp;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sz="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600" b="0" dirty="0">
                <a:solidFill>
                  <a:srgbClr val="001080"/>
                </a:solidFill>
                <a:effectLst/>
                <a:latin typeface="Fira Code, Consolas,  Courier New"/>
              </a:rPr>
              <a:t>_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== end_; }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};</a:t>
            </a:r>
          </a:p>
          <a:p>
            <a:b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V base_;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F fun_;</a:t>
            </a:r>
          </a:p>
          <a:p>
            <a:b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map_view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b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common_range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&lt;V&gt;;</a:t>
            </a:r>
          </a:p>
          <a:p>
            <a:b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Iterator&lt;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range&lt;V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()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Sentinel&lt;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range&lt;V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()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Iterator&lt;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common_range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&lt;V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7AB3117-BDBD-459C-8725-4437D10BA6AC}"/>
              </a:ext>
            </a:extLst>
          </p:cNvPr>
          <p:cNvSpPr/>
          <p:nvPr/>
        </p:nvSpPr>
        <p:spPr>
          <a:xfrm>
            <a:off x="395981" y="1447086"/>
            <a:ext cx="217591" cy="2175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5B6406E-C8E2-418D-AF2F-A172EEF05809}"/>
              </a:ext>
            </a:extLst>
          </p:cNvPr>
          <p:cNvSpPr/>
          <p:nvPr/>
        </p:nvSpPr>
        <p:spPr>
          <a:xfrm>
            <a:off x="699573" y="1930400"/>
            <a:ext cx="217591" cy="2175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4ED025E-181B-4DF0-88CE-2F3BEAA49560}"/>
              </a:ext>
            </a:extLst>
          </p:cNvPr>
          <p:cNvSpPr/>
          <p:nvPr/>
        </p:nvSpPr>
        <p:spPr>
          <a:xfrm>
            <a:off x="677334" y="4170908"/>
            <a:ext cx="217591" cy="2175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3CA6B5-3C0F-4441-9C1F-23706FE68BFE}"/>
              </a:ext>
            </a:extLst>
          </p:cNvPr>
          <p:cNvSpPr/>
          <p:nvPr/>
        </p:nvSpPr>
        <p:spPr>
          <a:xfrm>
            <a:off x="917164" y="3168928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8ACBBF-1AEF-42AB-B161-4D7527AEDF01}"/>
              </a:ext>
            </a:extLst>
          </p:cNvPr>
          <p:cNvSpPr/>
          <p:nvPr/>
        </p:nvSpPr>
        <p:spPr>
          <a:xfrm>
            <a:off x="917164" y="3255003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95E0A82-042A-40A6-B520-D0D39574897A}"/>
              </a:ext>
            </a:extLst>
          </p:cNvPr>
          <p:cNvSpPr/>
          <p:nvPr/>
        </p:nvSpPr>
        <p:spPr>
          <a:xfrm>
            <a:off x="917164" y="3323493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AD8701C-A9F7-42F9-AA9A-3EE4F28F56B6}"/>
              </a:ext>
            </a:extLst>
          </p:cNvPr>
          <p:cNvSpPr/>
          <p:nvPr/>
        </p:nvSpPr>
        <p:spPr>
          <a:xfrm>
            <a:off x="917164" y="3542418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52B6F48-059A-4DD6-95EF-643838728FAA}"/>
              </a:ext>
            </a:extLst>
          </p:cNvPr>
          <p:cNvSpPr/>
          <p:nvPr/>
        </p:nvSpPr>
        <p:spPr>
          <a:xfrm>
            <a:off x="917164" y="3628551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5BC1E78-2BD0-4F90-80D2-7A9DE5035DCD}"/>
              </a:ext>
            </a:extLst>
          </p:cNvPr>
          <p:cNvSpPr/>
          <p:nvPr/>
        </p:nvSpPr>
        <p:spPr>
          <a:xfrm>
            <a:off x="917164" y="3714684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9620332-1693-4D9A-B926-37B9B77AF749}"/>
              </a:ext>
            </a:extLst>
          </p:cNvPr>
          <p:cNvSpPr/>
          <p:nvPr/>
        </p:nvSpPr>
        <p:spPr>
          <a:xfrm>
            <a:off x="917164" y="3800817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15C5D6E-9947-46CB-A5D3-DD61A678B5B9}"/>
              </a:ext>
            </a:extLst>
          </p:cNvPr>
          <p:cNvSpPr/>
          <p:nvPr/>
        </p:nvSpPr>
        <p:spPr>
          <a:xfrm>
            <a:off x="894925" y="4635714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674FB52-8036-427B-AC57-950B85C52615}"/>
              </a:ext>
            </a:extLst>
          </p:cNvPr>
          <p:cNvSpPr/>
          <p:nvPr/>
        </p:nvSpPr>
        <p:spPr>
          <a:xfrm>
            <a:off x="894925" y="4709443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9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44D76E9-F62A-4837-853B-0273AC42A3C5}"/>
              </a:ext>
            </a:extLst>
          </p:cNvPr>
          <p:cNvSpPr/>
          <p:nvPr/>
        </p:nvSpPr>
        <p:spPr>
          <a:xfrm>
            <a:off x="883927" y="4820798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10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0AC2150-9274-44D5-B467-C1A577FDADC5}"/>
              </a:ext>
            </a:extLst>
          </p:cNvPr>
          <p:cNvSpPr/>
          <p:nvPr/>
        </p:nvSpPr>
        <p:spPr>
          <a:xfrm>
            <a:off x="886690" y="5053933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11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FAE507-DBAD-4F4C-A923-5F108237D394}"/>
              </a:ext>
            </a:extLst>
          </p:cNvPr>
          <p:cNvSpPr/>
          <p:nvPr/>
        </p:nvSpPr>
        <p:spPr>
          <a:xfrm>
            <a:off x="751876" y="5737601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12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D247D4D-3179-4853-96E8-074ECCDE87B7}"/>
              </a:ext>
            </a:extLst>
          </p:cNvPr>
          <p:cNvSpPr/>
          <p:nvPr/>
        </p:nvSpPr>
        <p:spPr>
          <a:xfrm>
            <a:off x="751876" y="5918627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916B62D-3E27-468C-A822-3C50AA5C7763}"/>
              </a:ext>
            </a:extLst>
          </p:cNvPr>
          <p:cNvSpPr/>
          <p:nvPr/>
        </p:nvSpPr>
        <p:spPr>
          <a:xfrm>
            <a:off x="751876" y="6004702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14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FEF876C-4ED6-4E2D-85BA-303CD1625856}"/>
              </a:ext>
            </a:extLst>
          </p:cNvPr>
          <p:cNvSpPr/>
          <p:nvPr/>
        </p:nvSpPr>
        <p:spPr>
          <a:xfrm>
            <a:off x="751876" y="6090777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15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27A103-83B5-4B5A-85EE-777C12FDF1D1}"/>
              </a:ext>
            </a:extLst>
          </p:cNvPr>
          <p:cNvSpPr/>
          <p:nvPr/>
        </p:nvSpPr>
        <p:spPr>
          <a:xfrm>
            <a:off x="744124" y="6288405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7F30031-AB04-4A68-8284-24F6321123F7}"/>
              </a:ext>
            </a:extLst>
          </p:cNvPr>
          <p:cNvSpPr/>
          <p:nvPr/>
        </p:nvSpPr>
        <p:spPr>
          <a:xfrm>
            <a:off x="736372" y="6372918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/>
              <a:t>17</a:t>
            </a:r>
            <a:endParaRPr lang="en-US" sz="100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871C8ED-192F-4DCD-926D-D366970B0F18}"/>
              </a:ext>
            </a:extLst>
          </p:cNvPr>
          <p:cNvSpPr/>
          <p:nvPr/>
        </p:nvSpPr>
        <p:spPr>
          <a:xfrm>
            <a:off x="744123" y="6465462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316398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8EB00-C23F-48D9-9BA4-2BC679ED5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EEA88-A6F3-4251-928D-FEB72DDE3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C++ Software Developer at Jump Trading since 2014</a:t>
            </a:r>
          </a:p>
          <a:p>
            <a:r>
              <a:rPr lang="en-US" dirty="0"/>
              <a:t>WG21 participant since 2016</a:t>
            </a:r>
          </a:p>
          <a:p>
            <a:pPr lvl="1"/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&lt;=&gt;, [...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args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=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args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]{}, 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explicit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bool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</a:t>
            </a:r>
            <a:r>
              <a:rPr lang="en-US" dirty="0"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, conditionally trivial</a:t>
            </a:r>
          </a:p>
          <a:p>
            <a:pPr lvl="1"/>
            <a:r>
              <a:rPr lang="en-US" dirty="0"/>
              <a:t>Deducing this, 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consteval</a:t>
            </a:r>
            <a:endParaRPr lang="en-US" dirty="0"/>
          </a:p>
          <a:p>
            <a:pPr lvl="1"/>
            <a:r>
              <a:rPr lang="en-US" dirty="0"/>
              <a:t>Bunch of ranges papers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lvl="1"/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BF7F42-E211-4691-9C70-8228C99CB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668" y="4199468"/>
            <a:ext cx="2048932" cy="20489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186B49-B525-4B6F-850C-0796015DBCA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666" y="58472"/>
            <a:ext cx="4361500" cy="2423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51474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9421169" cy="424731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view&lt;V&gt;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V base_;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F fun_;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filter_view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 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704730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8454559" cy="538609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view&lt;V&gt;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V base_;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F fun_;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optional&lt;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&lt;V&gt;&gt; begin_;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filter_view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6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begin_)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begin_ =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(base_, fun_);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(*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*begin_);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 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215262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8454559" cy="501675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view&lt;V&gt;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V base_;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F fun_;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optional&lt;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&lt;V&gt;&gt; begin_;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filter_view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6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begin_) { begin_ =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(base_, fun_);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(*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*begin_);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 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 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common_range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498151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8454559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 base_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filter_view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* parent_ =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nullptr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767060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8454559" cy="378565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 base_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filter_view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* parent_ =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nullptr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iterator_concept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range_value_t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dirty="0">
                <a:solidFill>
                  <a:srgbClr val="795E26"/>
                </a:solidFill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=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default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&amp;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761991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6356227" cy="542456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05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&gt;&gt;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F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&lt;V&gt; base_ =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&lt;V&gt;();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filter_view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* parent_ = </a:t>
            </a:r>
            <a:r>
              <a:rPr lang="en-US" sz="1050" b="0" dirty="0" err="1">
                <a:solidFill>
                  <a:srgbClr val="0000FF"/>
                </a:solidFill>
                <a:effectLst/>
                <a:latin typeface="Fira Code, Consolas,  Courier New"/>
              </a:rPr>
              <a:t>nullptr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05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iterator_concept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sz="105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05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range_value_t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() =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default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&amp;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&gt;);</a:t>
            </a:r>
          </a:p>
          <a:p>
            <a:b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operator*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-&gt; reference {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*base_;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()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&amp; {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base_ = </a:t>
            </a:r>
            <a:r>
              <a:rPr lang="en-US" sz="105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(++base_, 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05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parent_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-&gt;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), 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parent_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-&gt;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fun_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*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tmp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= *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++*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tmp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operator==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const&amp;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base_ == 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_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2FB95-ADCD-4B4E-8D42-5F85C842458E}"/>
              </a:ext>
            </a:extLst>
          </p:cNvPr>
          <p:cNvSpPr txBox="1"/>
          <p:nvPr/>
        </p:nvSpPr>
        <p:spPr>
          <a:xfrm>
            <a:off x="5476863" y="3830275"/>
            <a:ext cx="73609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8E9327-0524-4696-ACEF-DC0578045385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056185" y="3962400"/>
            <a:ext cx="1420678" cy="52541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BC7537-051B-4BCD-8175-75A5C0CF3455}"/>
              </a:ext>
            </a:extLst>
          </p:cNvPr>
          <p:cNvCxnSpPr/>
          <p:nvPr/>
        </p:nvCxnSpPr>
        <p:spPr>
          <a:xfrm>
            <a:off x="2022231" y="4258219"/>
            <a:ext cx="4220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61636B1-7DE3-41FD-87B0-A09BA81BDC7D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>
            <a:off x="3926460" y="2542178"/>
            <a:ext cx="261024" cy="357588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651209-603B-40F0-AD6A-E11D5C6CDF8D}"/>
              </a:ext>
            </a:extLst>
          </p:cNvPr>
          <p:cNvCxnSpPr>
            <a:cxnSpLocks/>
          </p:cNvCxnSpPr>
          <p:nvPr/>
        </p:nvCxnSpPr>
        <p:spPr>
          <a:xfrm flipV="1">
            <a:off x="2269030" y="4258219"/>
            <a:ext cx="0" cy="202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6EAEE03-F796-4433-92A6-9F0775F45642}"/>
              </a:ext>
            </a:extLst>
          </p:cNvPr>
          <p:cNvSpPr txBox="1"/>
          <p:nvPr/>
        </p:nvSpPr>
        <p:spPr>
          <a:xfrm>
            <a:off x="4595445" y="4901570"/>
            <a:ext cx="119513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advance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349E2D1-BC18-4806-9320-08B50AA0F47D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710354" y="4585212"/>
            <a:ext cx="885091" cy="501024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27500D0-DF87-4880-AC5C-574C87441D8C}"/>
              </a:ext>
            </a:extLst>
          </p:cNvPr>
          <p:cNvCxnSpPr>
            <a:cxnSpLocks/>
          </p:cNvCxnSpPr>
          <p:nvPr/>
        </p:nvCxnSpPr>
        <p:spPr>
          <a:xfrm>
            <a:off x="2660985" y="4894661"/>
            <a:ext cx="5745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BF1704C-45C4-4371-8C2C-237F805CB375}"/>
              </a:ext>
            </a:extLst>
          </p:cNvPr>
          <p:cNvCxnSpPr>
            <a:cxnSpLocks/>
          </p:cNvCxnSpPr>
          <p:nvPr/>
        </p:nvCxnSpPr>
        <p:spPr>
          <a:xfrm rot="10800000">
            <a:off x="2919663" y="5113452"/>
            <a:ext cx="1675783" cy="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83C0130-7106-4A55-82D6-34DDEAC19ECF}"/>
              </a:ext>
            </a:extLst>
          </p:cNvPr>
          <p:cNvCxnSpPr>
            <a:cxnSpLocks/>
          </p:cNvCxnSpPr>
          <p:nvPr/>
        </p:nvCxnSpPr>
        <p:spPr>
          <a:xfrm flipV="1">
            <a:off x="2919661" y="4911039"/>
            <a:ext cx="0" cy="202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85A9FD1-A15C-480E-B9DF-801DB56285C8}"/>
              </a:ext>
            </a:extLst>
          </p:cNvPr>
          <p:cNvSpPr txBox="1"/>
          <p:nvPr/>
        </p:nvSpPr>
        <p:spPr>
          <a:xfrm>
            <a:off x="3264877" y="5581605"/>
            <a:ext cx="89095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done?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83D6D03-34FC-4150-B931-819190B55C34}"/>
              </a:ext>
            </a:extLst>
          </p:cNvPr>
          <p:cNvCxnSpPr>
            <a:cxnSpLocks/>
          </p:cNvCxnSpPr>
          <p:nvPr/>
        </p:nvCxnSpPr>
        <p:spPr>
          <a:xfrm flipV="1">
            <a:off x="2269030" y="5781625"/>
            <a:ext cx="991634" cy="285446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1A109832-4FD5-4A7C-9276-2BEEC436D1B0}"/>
              </a:ext>
            </a:extLst>
          </p:cNvPr>
          <p:cNvCxnSpPr>
            <a:cxnSpLocks/>
            <a:stCxn id="25" idx="2"/>
          </p:cNvCxnSpPr>
          <p:nvPr/>
        </p:nvCxnSpPr>
        <p:spPr>
          <a:xfrm rot="5400000">
            <a:off x="2733620" y="5725747"/>
            <a:ext cx="751545" cy="120192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354C7FF-4E7A-4399-A5AB-3EA92BB54041}"/>
              </a:ext>
            </a:extLst>
          </p:cNvPr>
          <p:cNvCxnSpPr>
            <a:cxnSpLocks/>
          </p:cNvCxnSpPr>
          <p:nvPr/>
        </p:nvCxnSpPr>
        <p:spPr>
          <a:xfrm>
            <a:off x="2022231" y="6507819"/>
            <a:ext cx="12546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CF71452-1A6F-49C2-AACE-501317E99294}"/>
              </a:ext>
            </a:extLst>
          </p:cNvPr>
          <p:cNvCxnSpPr>
            <a:cxnSpLocks/>
          </p:cNvCxnSpPr>
          <p:nvPr/>
        </p:nvCxnSpPr>
        <p:spPr>
          <a:xfrm>
            <a:off x="2508430" y="6507819"/>
            <a:ext cx="0" cy="194661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186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2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9962984" cy="364715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05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&gt;&gt;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F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&lt;V&gt; base_ =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&lt;V&gt;();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filter_view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* parent_ = </a:t>
            </a:r>
            <a:r>
              <a:rPr lang="en-US" sz="1050" b="0" dirty="0" err="1">
                <a:solidFill>
                  <a:srgbClr val="0000FF"/>
                </a:solidFill>
                <a:effectLst/>
                <a:latin typeface="Fira Code, Consolas,  Courier New"/>
              </a:rPr>
              <a:t>nullptr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05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iterator_concept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sz="105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05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range_value_t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() =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default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&amp;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&gt;);</a:t>
            </a:r>
          </a:p>
          <a:p>
            <a:b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operator*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-&gt; reference {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*base_; }</a:t>
            </a:r>
          </a:p>
          <a:p>
            <a:b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()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&amp; { base_ = </a:t>
            </a:r>
            <a:r>
              <a:rPr lang="en-US" sz="105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(++base_, 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05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parent_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-&gt;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), 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parent_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-&gt;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fun_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);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*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 }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tmp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= *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 ++*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tmp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 }</a:t>
            </a:r>
          </a:p>
          <a:p>
            <a:b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operator==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const&amp;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base_ == 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_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 }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427873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9962984" cy="558614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05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&gt;&gt;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F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&lt;V&gt; base_ =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&lt;V&gt;();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filter_view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* parent_ = </a:t>
            </a:r>
            <a:r>
              <a:rPr lang="en-US" sz="1050" b="0" dirty="0" err="1">
                <a:solidFill>
                  <a:srgbClr val="0000FF"/>
                </a:solidFill>
                <a:effectLst/>
                <a:latin typeface="Fira Code, Consolas,  Courier New"/>
              </a:rPr>
              <a:t>nullptr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05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iterator_concept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sz="105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05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range_value_t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() =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default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&amp;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&gt;);</a:t>
            </a:r>
          </a:p>
          <a:p>
            <a:b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operator*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-&gt; reference {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*base_; }</a:t>
            </a:r>
          </a:p>
          <a:p>
            <a:b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()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&amp; { base_ = </a:t>
            </a:r>
            <a:r>
              <a:rPr lang="en-US" sz="105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(++base_, 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05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parent_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-&gt;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), 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parent_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-&gt;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fun_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);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*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 }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tmp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= *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 ++*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tmp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 }</a:t>
            </a:r>
          </a:p>
          <a:p>
            <a:b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operator==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const&amp;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base_ == 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_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 }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endParaRPr lang="en-US" sz="1050" dirty="0">
              <a:solidFill>
                <a:srgbClr val="000000"/>
              </a:solidFill>
              <a:latin typeface="Fira Code, Consolas,  Courier New"/>
            </a:endParaRPr>
          </a:p>
          <a:p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05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&gt;&gt;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F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&lt;V&gt; end_ =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&lt;V&gt;();</a:t>
            </a:r>
          </a:p>
          <a:p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05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795E26"/>
                </a:solidFill>
                <a:effectLst/>
                <a:latin typeface="Fira Code, Consolas,  Courier New"/>
              </a:rPr>
              <a:t>sentinel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() =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default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795E26"/>
                </a:solidFill>
                <a:effectLst/>
                <a:latin typeface="Fira Code, Consolas,  Courier New"/>
              </a:rPr>
              <a:t>sentinel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&gt;);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operator==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const&amp;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_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== end_;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endParaRPr lang="en-US" sz="1050" b="0" dirty="0">
              <a:solidFill>
                <a:srgbClr val="000000"/>
              </a:solidFill>
              <a:effectLst/>
              <a:latin typeface="Fira Code, Consolas,  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24130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7859844" cy="5509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&gt;&gt;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F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 requires view&lt;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 base_ =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&lt;V&gt;();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filter_view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* parent_ = 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Fira Code, Consolas,  Courier New"/>
              </a:rPr>
              <a:t>nullptr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  <a:b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8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iterator_concept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 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8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8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800" b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>
                <a:solidFill>
                  <a:srgbClr val="267F99"/>
                </a:solidFill>
                <a:effectLst/>
                <a:latin typeface="Fira Code, Consolas,  Courier New"/>
              </a:rPr>
              <a:t>reference </a:t>
            </a:r>
            <a:r>
              <a:rPr lang="en-US" sz="800" b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=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range_value_t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() =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default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&amp;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&gt;);</a:t>
            </a: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operator*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reference {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*base_; }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()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&amp; { base_ = 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(++base_,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8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parent_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-&gt;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), 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parent_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-&gt;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fun_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);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*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 }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tmp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= *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 ++*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tmp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 }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operator==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const&amp;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base_ == 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_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 }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};</a:t>
            </a: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 end_ =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&lt;V&gt;();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8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>
                <a:solidFill>
                  <a:srgbClr val="795E26"/>
                </a:solidFill>
                <a:effectLst/>
                <a:latin typeface="Fira Code, Consolas,  Courier New"/>
              </a:rPr>
              <a:t>sentinel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() =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default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>
                <a:solidFill>
                  <a:srgbClr val="795E26"/>
                </a:solidFill>
                <a:effectLst/>
                <a:latin typeface="Fira Code, Consolas,  Courier New"/>
              </a:rPr>
              <a:t>sentinel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operator==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const&amp;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{ 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_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== end_; }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};</a:t>
            </a: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V base_;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F fun_;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optional&lt;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&lt;V&gt;&gt; begin_;</a:t>
            </a: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8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filter_view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8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begin_) { begin_ = 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(base_, fun_); }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(*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, *begin_);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()   -&gt;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()   -&gt;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common_range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7936043-39DC-44C9-BCF3-7AC107D61113}"/>
              </a:ext>
            </a:extLst>
          </p:cNvPr>
          <p:cNvSpPr/>
          <p:nvPr/>
        </p:nvSpPr>
        <p:spPr>
          <a:xfrm>
            <a:off x="395981" y="1447086"/>
            <a:ext cx="217591" cy="2175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E9660A-EFE6-4481-9183-834FCBB2FD2E}"/>
              </a:ext>
            </a:extLst>
          </p:cNvPr>
          <p:cNvSpPr/>
          <p:nvPr/>
        </p:nvSpPr>
        <p:spPr>
          <a:xfrm>
            <a:off x="741812" y="1712809"/>
            <a:ext cx="217591" cy="2175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E47A1A3-65A7-4530-A665-5D140168A1F0}"/>
              </a:ext>
            </a:extLst>
          </p:cNvPr>
          <p:cNvSpPr/>
          <p:nvPr/>
        </p:nvSpPr>
        <p:spPr>
          <a:xfrm>
            <a:off x="677334" y="4002919"/>
            <a:ext cx="217591" cy="2175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A268AA-8BC0-4D67-8FA4-1F98CD26DE5F}"/>
              </a:ext>
            </a:extLst>
          </p:cNvPr>
          <p:cNvSpPr/>
          <p:nvPr/>
        </p:nvSpPr>
        <p:spPr>
          <a:xfrm>
            <a:off x="1019615" y="2913370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10AC5B-3312-4F2E-983D-164439CD9E53}"/>
              </a:ext>
            </a:extLst>
          </p:cNvPr>
          <p:cNvSpPr/>
          <p:nvPr/>
        </p:nvSpPr>
        <p:spPr>
          <a:xfrm>
            <a:off x="1019615" y="3011168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2276BC7-0E6D-4E52-85DA-80D8F2475B2E}"/>
              </a:ext>
            </a:extLst>
          </p:cNvPr>
          <p:cNvSpPr/>
          <p:nvPr/>
        </p:nvSpPr>
        <p:spPr>
          <a:xfrm>
            <a:off x="1019614" y="3304562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334A425-5925-4D4A-88C8-444D44CC3DA4}"/>
              </a:ext>
            </a:extLst>
          </p:cNvPr>
          <p:cNvSpPr/>
          <p:nvPr/>
        </p:nvSpPr>
        <p:spPr>
          <a:xfrm>
            <a:off x="1019613" y="3402360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76343DA-E18F-4D03-B8AF-48E8AAC41781}"/>
              </a:ext>
            </a:extLst>
          </p:cNvPr>
          <p:cNvSpPr/>
          <p:nvPr/>
        </p:nvSpPr>
        <p:spPr>
          <a:xfrm>
            <a:off x="1019612" y="3500158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34E181-EE78-469B-81E6-BA17FE1F8731}"/>
              </a:ext>
            </a:extLst>
          </p:cNvPr>
          <p:cNvSpPr/>
          <p:nvPr/>
        </p:nvSpPr>
        <p:spPr>
          <a:xfrm>
            <a:off x="1019611" y="3644852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3B0C2E7-B8BB-4CC9-BE30-D34B48A2EFDB}"/>
              </a:ext>
            </a:extLst>
          </p:cNvPr>
          <p:cNvSpPr/>
          <p:nvPr/>
        </p:nvSpPr>
        <p:spPr>
          <a:xfrm>
            <a:off x="1092939" y="4376334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89F9932-F491-4657-9A10-5B12FE0FA2A0}"/>
              </a:ext>
            </a:extLst>
          </p:cNvPr>
          <p:cNvSpPr/>
          <p:nvPr/>
        </p:nvSpPr>
        <p:spPr>
          <a:xfrm>
            <a:off x="1090067" y="4482338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4B6B329-54AC-4B22-B33F-BE7A3CCC03D8}"/>
              </a:ext>
            </a:extLst>
          </p:cNvPr>
          <p:cNvSpPr/>
          <p:nvPr/>
        </p:nvSpPr>
        <p:spPr>
          <a:xfrm>
            <a:off x="1087195" y="4588342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9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5EA1E2E-F242-4A55-AFD7-29D046FC613F}"/>
              </a:ext>
            </a:extLst>
          </p:cNvPr>
          <p:cNvSpPr/>
          <p:nvPr/>
        </p:nvSpPr>
        <p:spPr>
          <a:xfrm>
            <a:off x="822415" y="5594574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10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8833AF4-31EA-4DF6-B793-7B72F636AE4E}"/>
              </a:ext>
            </a:extLst>
          </p:cNvPr>
          <p:cNvSpPr/>
          <p:nvPr/>
        </p:nvSpPr>
        <p:spPr>
          <a:xfrm>
            <a:off x="819544" y="5837066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11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CECF3EA-2271-4A18-A1AE-79A36C95EE32}"/>
              </a:ext>
            </a:extLst>
          </p:cNvPr>
          <p:cNvSpPr/>
          <p:nvPr/>
        </p:nvSpPr>
        <p:spPr>
          <a:xfrm>
            <a:off x="786129" y="6318226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12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BA4A6B-BF10-4B43-B173-3CB1A1F27957}"/>
              </a:ext>
            </a:extLst>
          </p:cNvPr>
          <p:cNvSpPr/>
          <p:nvPr/>
        </p:nvSpPr>
        <p:spPr>
          <a:xfrm>
            <a:off x="786129" y="6441660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13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339791-1608-44D9-BC5D-B2D284CB3629}"/>
              </a:ext>
            </a:extLst>
          </p:cNvPr>
          <p:cNvSpPr/>
          <p:nvPr/>
        </p:nvSpPr>
        <p:spPr>
          <a:xfrm>
            <a:off x="3657600" y="3402360"/>
            <a:ext cx="3786554" cy="1955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CBD4EE-212F-4BFB-9CA7-7CE62FBB80AD}"/>
              </a:ext>
            </a:extLst>
          </p:cNvPr>
          <p:cNvSpPr/>
          <p:nvPr/>
        </p:nvSpPr>
        <p:spPr>
          <a:xfrm>
            <a:off x="2309446" y="5990492"/>
            <a:ext cx="1840523" cy="139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383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3" grpId="0" animBg="1"/>
      <p:bldP spid="2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0CC57A-C1BE-4149-8BFA-24BED4BE0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 Ranges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1239EB-EABF-449F-9CFB-83199EAE9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Iterators Must Go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A041FF-5F62-4A60-B846-4DDB97349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6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8EB00-C23F-48D9-9BA4-2BC679ED5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EEA88-A6F3-4251-928D-FEB72DDE3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C++ Software Developer at Jump Trading since 2014</a:t>
            </a:r>
          </a:p>
          <a:p>
            <a:r>
              <a:rPr lang="en-US" dirty="0"/>
              <a:t>WG21 participant since 2016</a:t>
            </a:r>
          </a:p>
          <a:p>
            <a:pPr lvl="1"/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&lt;=&gt;, [...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args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=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args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]{}, 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explicit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bool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</a:t>
            </a:r>
            <a:r>
              <a:rPr lang="en-US" dirty="0"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, conditionally trivial</a:t>
            </a:r>
          </a:p>
          <a:p>
            <a:pPr lvl="1"/>
            <a:r>
              <a:rPr lang="en-US" dirty="0"/>
              <a:t>Deducing this, 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consteval</a:t>
            </a:r>
            <a:endParaRPr lang="en-US" dirty="0"/>
          </a:p>
          <a:p>
            <a:pPr lvl="1"/>
            <a:r>
              <a:rPr lang="en-US" dirty="0"/>
              <a:t>Bunch of ranges papers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lvl="1"/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BF7F42-E211-4691-9C70-8228C99CB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4382994"/>
            <a:ext cx="603997" cy="603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1DB879-EA7D-441D-82B3-3629640D0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982" y="4518585"/>
            <a:ext cx="575615" cy="4684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FEA799-5DC0-4986-BD99-CA2EAD6C6778}"/>
              </a:ext>
            </a:extLst>
          </p:cNvPr>
          <p:cNvSpPr txBox="1"/>
          <p:nvPr/>
        </p:nvSpPr>
        <p:spPr>
          <a:xfrm>
            <a:off x="1281331" y="4484413"/>
            <a:ext cx="3265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5"/>
              </a:rPr>
              <a:t>https://brevzin.github.io/</a:t>
            </a:r>
            <a:r>
              <a:rPr lang="en-US" sz="2000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C202D-3ECC-47D5-95EE-B7815219EC1C}"/>
              </a:ext>
            </a:extLst>
          </p:cNvPr>
          <p:cNvSpPr txBox="1"/>
          <p:nvPr/>
        </p:nvSpPr>
        <p:spPr>
          <a:xfrm>
            <a:off x="5184735" y="4499802"/>
            <a:ext cx="1574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@BarryRevzin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49C3B1-877D-4C19-9165-D91C87B2B8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334" y="4308314"/>
            <a:ext cx="763303" cy="7633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8531E61-3E54-410B-B561-DA514EC0D02C}"/>
              </a:ext>
            </a:extLst>
          </p:cNvPr>
          <p:cNvSpPr txBox="1"/>
          <p:nvPr/>
        </p:nvSpPr>
        <p:spPr>
          <a:xfrm>
            <a:off x="7539241" y="4484413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Barry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81A342-BDC3-4162-8099-E428212736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198" y="5434252"/>
            <a:ext cx="3131591" cy="928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E4F7B5-221D-4A2C-9E90-A2DDA5EFC2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749" y="5214619"/>
            <a:ext cx="1364698" cy="13674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088AD4-044E-4EE3-AF88-BF90ECC14017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666" y="58472"/>
            <a:ext cx="4361500" cy="2423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53481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74EF8F-BE0B-475D-B8E7-C3F57F949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 Ranges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59641B-87A3-40C8-8FA9-6B5D9A8C7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FEE322-FDDE-44E0-B017-73D1285DD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FBCCFE-5FDE-4237-9EC0-EBCCB89457AB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B582B3-2A4B-43AB-9555-1EBF76F452E8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311284-7958-428A-9CF1-E18F0217C26F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E11B4D-3A45-49E2-946E-4F0C165143CF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CC1D2-891B-46A0-8DC9-906D6F0A19C6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F81E76-3160-4536-A48B-70473BDD63CC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9C0D399-47D4-4703-BADD-618C39025B61}"/>
              </a:ext>
            </a:extLst>
          </p:cNvPr>
          <p:cNvSpPr/>
          <p:nvPr/>
        </p:nvSpPr>
        <p:spPr>
          <a:xfrm rot="16200000">
            <a:off x="4208587" y="2534170"/>
            <a:ext cx="363415" cy="4923697"/>
          </a:xfrm>
          <a:prstGeom prst="leftBrac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4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74EF8F-BE0B-475D-B8E7-C3F57F949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 Ranges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59641B-87A3-40C8-8FA9-6B5D9A8C7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FEE322-FDDE-44E0-B017-73D1285DD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FBCCFE-5FDE-4237-9EC0-EBCCB89457AB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B582B3-2A4B-43AB-9555-1EBF76F452E8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311284-7958-428A-9CF1-E18F0217C26F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E11B4D-3A45-49E2-946E-4F0C165143CF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CC1D2-891B-46A0-8DC9-906D6F0A19C6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F81E76-3160-4536-A48B-70473BDD63CC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9C0D399-47D4-4703-BADD-618C39025B61}"/>
              </a:ext>
            </a:extLst>
          </p:cNvPr>
          <p:cNvSpPr/>
          <p:nvPr/>
        </p:nvSpPr>
        <p:spPr>
          <a:xfrm rot="16200000">
            <a:off x="4618895" y="2944477"/>
            <a:ext cx="363415" cy="4103081"/>
          </a:xfrm>
          <a:prstGeom prst="leftBrac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FF1E40-0686-459B-A4D7-D2D4E64D583B}"/>
              </a:ext>
            </a:extLst>
          </p:cNvPr>
          <p:cNvCxnSpPr/>
          <p:nvPr/>
        </p:nvCxnSpPr>
        <p:spPr>
          <a:xfrm>
            <a:off x="2083447" y="4953052"/>
            <a:ext cx="592016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36D234E-D1CE-4AE0-8027-F7B5074AAC38}"/>
              </a:ext>
            </a:extLst>
          </p:cNvPr>
          <p:cNvSpPr txBox="1"/>
          <p:nvPr/>
        </p:nvSpPr>
        <p:spPr>
          <a:xfrm>
            <a:off x="1215751" y="458372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popFront</a:t>
            </a:r>
            <a:endParaRPr lang="en-US" dirty="0">
              <a:solidFill>
                <a:schemeClr val="accent2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24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74EF8F-BE0B-475D-B8E7-C3F57F949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 Ranges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59641B-87A3-40C8-8FA9-6B5D9A8C7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FEE322-FDDE-44E0-B017-73D1285DD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FBCCFE-5FDE-4237-9EC0-EBCCB89457AB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B582B3-2A4B-43AB-9555-1EBF76F452E8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311284-7958-428A-9CF1-E18F0217C26F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E11B4D-3A45-49E2-946E-4F0C165143CF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CC1D2-891B-46A0-8DC9-906D6F0A19C6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F81E76-3160-4536-A48B-70473BDD63CC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9C0D399-47D4-4703-BADD-618C39025B61}"/>
              </a:ext>
            </a:extLst>
          </p:cNvPr>
          <p:cNvSpPr/>
          <p:nvPr/>
        </p:nvSpPr>
        <p:spPr>
          <a:xfrm rot="16200000">
            <a:off x="5029203" y="3354784"/>
            <a:ext cx="363415" cy="3282465"/>
          </a:xfrm>
          <a:prstGeom prst="leftBrac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FF1E40-0686-459B-A4D7-D2D4E64D583B}"/>
              </a:ext>
            </a:extLst>
          </p:cNvPr>
          <p:cNvCxnSpPr/>
          <p:nvPr/>
        </p:nvCxnSpPr>
        <p:spPr>
          <a:xfrm>
            <a:off x="2904063" y="4913614"/>
            <a:ext cx="592016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36D234E-D1CE-4AE0-8027-F7B5074AAC38}"/>
              </a:ext>
            </a:extLst>
          </p:cNvPr>
          <p:cNvSpPr txBox="1"/>
          <p:nvPr/>
        </p:nvSpPr>
        <p:spPr>
          <a:xfrm>
            <a:off x="2036367" y="454428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popFront</a:t>
            </a:r>
            <a:endParaRPr lang="en-US" dirty="0">
              <a:solidFill>
                <a:schemeClr val="accent2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88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74EF8F-BE0B-475D-B8E7-C3F57F949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 Ranges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59641B-87A3-40C8-8FA9-6B5D9A8C7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FEE322-FDDE-44E0-B017-73D1285DD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FBCCFE-5FDE-4237-9EC0-EBCCB89457AB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B582B3-2A4B-43AB-9555-1EBF76F452E8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311284-7958-428A-9CF1-E18F0217C26F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E11B4D-3A45-49E2-946E-4F0C165143CF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CC1D2-891B-46A0-8DC9-906D6F0A19C6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F81E76-3160-4536-A48B-70473BDD63CC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9C0D399-47D4-4703-BADD-618C39025B61}"/>
              </a:ext>
            </a:extLst>
          </p:cNvPr>
          <p:cNvSpPr/>
          <p:nvPr/>
        </p:nvSpPr>
        <p:spPr>
          <a:xfrm rot="16200000">
            <a:off x="4618895" y="3765092"/>
            <a:ext cx="363415" cy="2461848"/>
          </a:xfrm>
          <a:prstGeom prst="leftBrac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FF1E40-0686-459B-A4D7-D2D4E64D583B}"/>
              </a:ext>
            </a:extLst>
          </p:cNvPr>
          <p:cNvCxnSpPr>
            <a:cxnSpLocks/>
          </p:cNvCxnSpPr>
          <p:nvPr/>
        </p:nvCxnSpPr>
        <p:spPr>
          <a:xfrm flipH="1">
            <a:off x="6263387" y="4915259"/>
            <a:ext cx="588755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36D234E-D1CE-4AE0-8027-F7B5074AAC38}"/>
              </a:ext>
            </a:extLst>
          </p:cNvPr>
          <p:cNvSpPr txBox="1"/>
          <p:nvPr/>
        </p:nvSpPr>
        <p:spPr>
          <a:xfrm>
            <a:off x="6321152" y="4544282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popBack</a:t>
            </a:r>
            <a:endParaRPr lang="en-US" dirty="0">
              <a:solidFill>
                <a:schemeClr val="accent2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71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74EF8F-BE0B-475D-B8E7-C3F57F949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 Ranges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59641B-87A3-40C8-8FA9-6B5D9A8C7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FEE322-FDDE-44E0-B017-73D1285DD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FBCCFE-5FDE-4237-9EC0-EBCCB89457AB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B582B3-2A4B-43AB-9555-1EBF76F452E8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311284-7958-428A-9CF1-E18F0217C26F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E11B4D-3A45-49E2-946E-4F0C165143CF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CC1D2-891B-46A0-8DC9-906D6F0A19C6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F81E76-3160-4536-A48B-70473BDD63CC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9C0D399-47D4-4703-BADD-618C39025B61}"/>
              </a:ext>
            </a:extLst>
          </p:cNvPr>
          <p:cNvSpPr/>
          <p:nvPr/>
        </p:nvSpPr>
        <p:spPr>
          <a:xfrm rot="16200000">
            <a:off x="4618895" y="3765092"/>
            <a:ext cx="363415" cy="2461848"/>
          </a:xfrm>
          <a:prstGeom prst="leftBrac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6D234E-D1CE-4AE0-8027-F7B5074AAC38}"/>
              </a:ext>
            </a:extLst>
          </p:cNvPr>
          <p:cNvSpPr txBox="1"/>
          <p:nvPr/>
        </p:nvSpPr>
        <p:spPr>
          <a:xfrm>
            <a:off x="5284265" y="5493273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slice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E6EF9016-3101-4EFC-847C-FEB9C46F6DF9}"/>
              </a:ext>
            </a:extLst>
          </p:cNvPr>
          <p:cNvSpPr/>
          <p:nvPr/>
        </p:nvSpPr>
        <p:spPr>
          <a:xfrm rot="16200000">
            <a:off x="4618896" y="5117215"/>
            <a:ext cx="363415" cy="820617"/>
          </a:xfrm>
          <a:prstGeom prst="leftBrac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27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21B19-3B18-4319-BF92-A9253E066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 Ranges Model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3A614A7-2F40-4827-99E6-62ABFE5A15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2032615"/>
              </p:ext>
            </p:extLst>
          </p:nvPr>
        </p:nvGraphicFramePr>
        <p:xfrm>
          <a:off x="677863" y="2160587"/>
          <a:ext cx="8596310" cy="1240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75">
                  <a:extLst>
                    <a:ext uri="{9D8B030D-6E8A-4147-A177-3AD203B41FA5}">
                      <a16:colId xmlns:a16="http://schemas.microsoft.com/office/drawing/2014/main" val="109019006"/>
                    </a:ext>
                  </a:extLst>
                </a:gridCol>
                <a:gridCol w="1725596">
                  <a:extLst>
                    <a:ext uri="{9D8B030D-6E8A-4147-A177-3AD203B41FA5}">
                      <a16:colId xmlns:a16="http://schemas.microsoft.com/office/drawing/2014/main" val="2860546088"/>
                    </a:ext>
                  </a:extLst>
                </a:gridCol>
                <a:gridCol w="2101989">
                  <a:extLst>
                    <a:ext uri="{9D8B030D-6E8A-4147-A177-3AD203B41FA5}">
                      <a16:colId xmlns:a16="http://schemas.microsoft.com/office/drawing/2014/main" val="2876856595"/>
                    </a:ext>
                  </a:extLst>
                </a:gridCol>
                <a:gridCol w="3699850">
                  <a:extLst>
                    <a:ext uri="{9D8B030D-6E8A-4147-A177-3AD203B41FA5}">
                      <a16:colId xmlns:a16="http://schemas.microsoft.com/office/drawing/2014/main" val="3913514524"/>
                    </a:ext>
                  </a:extLst>
                </a:gridCol>
              </a:tblGrid>
              <a:tr h="4136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advance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done?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2722857"/>
                  </a:ext>
                </a:extLst>
              </a:tr>
              <a:tr h="4136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*it</a:t>
                      </a:r>
                      <a:endParaRPr lang="en-US" dirty="0">
                        <a:solidFill>
                          <a:srgbClr val="FF0000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++it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it == last</a:t>
                      </a:r>
                      <a:endParaRPr lang="en-US" dirty="0">
                        <a:solidFill>
                          <a:srgbClr val="FF0000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1650361"/>
                  </a:ext>
                </a:extLst>
              </a:tr>
              <a:tr h="4136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r.front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r.popFront</a:t>
                      </a:r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r.empty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251637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BC051A6-A009-4734-B338-180DD8804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04" y="2602570"/>
            <a:ext cx="303266" cy="3409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AE573A-C2F9-4711-A963-0354A16D6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8E06A1-23E8-4C40-BA18-1D212E97BB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50" y="3052439"/>
            <a:ext cx="396173" cy="30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76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A13DC-48DF-4113-868A-96F9C1A7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 Range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78D69F-D7DA-4DDC-A463-E6AAA77CA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9FB1C0-C1CF-48EB-BA12-03FF1D8F2227}"/>
              </a:ext>
            </a:extLst>
          </p:cNvPr>
          <p:cNvSpPr txBox="1"/>
          <p:nvPr/>
        </p:nvSpPr>
        <p:spPr>
          <a:xfrm>
            <a:off x="672720" y="1930400"/>
            <a:ext cx="55611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Range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      = </a:t>
            </a:r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     = </a:t>
            </a:r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range_category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DCDE31-0BE4-4221-B331-9F9BE6ED6815}"/>
              </a:ext>
            </a:extLst>
          </p:cNvPr>
          <p:cNvSpPr txBox="1"/>
          <p:nvPr/>
        </p:nvSpPr>
        <p:spPr>
          <a:xfrm>
            <a:off x="6784255" y="3226681"/>
            <a:ext cx="73609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37C858-8869-4148-87B3-CC325B303CB5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4947138" y="3411347"/>
            <a:ext cx="1837117" cy="363484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29B2836-92D2-4B85-B17B-EE22D98E98B5}"/>
              </a:ext>
            </a:extLst>
          </p:cNvPr>
          <p:cNvSpPr txBox="1"/>
          <p:nvPr/>
        </p:nvSpPr>
        <p:spPr>
          <a:xfrm>
            <a:off x="6430901" y="4049296"/>
            <a:ext cx="12541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advance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3880C6-6406-45F1-8267-95F3B7761EAC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874477" y="4049296"/>
            <a:ext cx="2556424" cy="184666"/>
          </a:xfrm>
          <a:prstGeom prst="line">
            <a:avLst/>
          </a:prstGeom>
          <a:ln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9BA6D8F-4D8B-4477-9A7A-C15FB7727688}"/>
              </a:ext>
            </a:extLst>
          </p:cNvPr>
          <p:cNvSpPr txBox="1"/>
          <p:nvPr/>
        </p:nvSpPr>
        <p:spPr>
          <a:xfrm>
            <a:off x="4621088" y="4885055"/>
            <a:ext cx="88390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done?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9FBEC3-E6A9-4F44-AB8E-013F84BC5EB0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786554" y="4556578"/>
            <a:ext cx="834534" cy="513143"/>
          </a:xfrm>
          <a:prstGeom prst="line">
            <a:avLst/>
          </a:prstGeom>
          <a:ln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D7550F-2152-448E-B65B-F0973F3D616A}"/>
              </a:ext>
            </a:extLst>
          </p:cNvPr>
          <p:cNvSpPr txBox="1"/>
          <p:nvPr/>
        </p:nvSpPr>
        <p:spPr>
          <a:xfrm>
            <a:off x="5774610" y="1653308"/>
            <a:ext cx="1215397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consumed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38AC34-B72B-4948-8084-62101CAABD98}"/>
              </a:ext>
            </a:extLst>
          </p:cNvPr>
          <p:cNvCxnSpPr>
            <a:stCxn id="15" idx="1"/>
          </p:cNvCxnSpPr>
          <p:nvPr/>
        </p:nvCxnSpPr>
        <p:spPr>
          <a:xfrm flipH="1">
            <a:off x="2795953" y="1837974"/>
            <a:ext cx="2978657" cy="217093"/>
          </a:xfrm>
          <a:prstGeom prst="line">
            <a:avLst/>
          </a:prstGeom>
          <a:ln>
            <a:headEnd w="sm" len="med"/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83B52BE-9DDF-4E30-884A-60B026B2EA27}"/>
              </a:ext>
            </a:extLst>
          </p:cNvPr>
          <p:cNvSpPr/>
          <p:nvPr/>
        </p:nvSpPr>
        <p:spPr>
          <a:xfrm>
            <a:off x="511958" y="1946271"/>
            <a:ext cx="217591" cy="2175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78641FF-B0A7-42E2-950B-7A3F1F6065FB}"/>
              </a:ext>
            </a:extLst>
          </p:cNvPr>
          <p:cNvSpPr/>
          <p:nvPr/>
        </p:nvSpPr>
        <p:spPr>
          <a:xfrm>
            <a:off x="1034395" y="3677033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A08C103-F396-4116-85A4-E1B608745106}"/>
              </a:ext>
            </a:extLst>
          </p:cNvPr>
          <p:cNvSpPr/>
          <p:nvPr/>
        </p:nvSpPr>
        <p:spPr>
          <a:xfrm>
            <a:off x="1034395" y="3946033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09F9C28-653F-40F3-BD8D-493AF0D8DAC2}"/>
              </a:ext>
            </a:extLst>
          </p:cNvPr>
          <p:cNvSpPr/>
          <p:nvPr/>
        </p:nvSpPr>
        <p:spPr>
          <a:xfrm>
            <a:off x="1034395" y="4223032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1215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5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A13DC-48DF-4113-868A-96F9C1A7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 Range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78D69F-D7DA-4DDC-A463-E6AAA77CA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9FB1C0-C1CF-48EB-BA12-03FF1D8F2227}"/>
              </a:ext>
            </a:extLst>
          </p:cNvPr>
          <p:cNvSpPr txBox="1"/>
          <p:nvPr/>
        </p:nvSpPr>
        <p:spPr>
          <a:xfrm>
            <a:off x="672720" y="1930400"/>
            <a:ext cx="707757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drange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first;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S last;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      =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iter_reference_t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     =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iter_value_t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range_category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iter_difference_t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*first;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{ ++first;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first == last;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696963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AE6F7-348E-4228-94BB-352742EF6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 Range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377AAF-B3C9-4F32-B830-3583E0B1578A}"/>
              </a:ext>
            </a:extLst>
          </p:cNvPr>
          <p:cNvSpPr txBox="1"/>
          <p:nvPr/>
        </p:nvSpPr>
        <p:spPr>
          <a:xfrm>
            <a:off x="677334" y="1930400"/>
            <a:ext cx="597471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drange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print_all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, Consolas,  Courier New"/>
              </a:rPr>
              <a:t>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(; </a:t>
            </a:r>
            <a:r>
              <a:rPr lang="en-US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r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();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r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fmt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"{}</a:t>
            </a:r>
            <a:r>
              <a:rPr lang="en-US" b="0" dirty="0">
                <a:solidFill>
                  <a:srgbClr val="EE0000"/>
                </a:solidFill>
                <a:effectLst/>
                <a:latin typeface="Fira Code, Consolas,  Courier New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r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20B047-4E10-4C60-8FBB-65DE860A409F}"/>
              </a:ext>
            </a:extLst>
          </p:cNvPr>
          <p:cNvSpPr txBox="1"/>
          <p:nvPr/>
        </p:nvSpPr>
        <p:spPr>
          <a:xfrm>
            <a:off x="3966491" y="4092608"/>
            <a:ext cx="73609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D4DD2-946A-4D0C-A136-1D0868DE5150}"/>
              </a:ext>
            </a:extLst>
          </p:cNvPr>
          <p:cNvCxnSpPr>
            <a:cxnSpLocks/>
          </p:cNvCxnSpPr>
          <p:nvPr/>
        </p:nvCxnSpPr>
        <p:spPr>
          <a:xfrm flipH="1">
            <a:off x="4362140" y="3099897"/>
            <a:ext cx="597401" cy="992711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33A105A-7C63-419A-A09C-41AB7FFA7E6F}"/>
              </a:ext>
            </a:extLst>
          </p:cNvPr>
          <p:cNvSpPr txBox="1"/>
          <p:nvPr/>
        </p:nvSpPr>
        <p:spPr>
          <a:xfrm>
            <a:off x="6976032" y="1473922"/>
            <a:ext cx="117168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advance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06647B-BA55-4900-90FB-3DB2BFE5E37D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5214633" y="1658588"/>
            <a:ext cx="1761399" cy="787424"/>
          </a:xfrm>
          <a:prstGeom prst="line">
            <a:avLst/>
          </a:prstGeom>
          <a:ln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058B85F-B3A7-448A-9CB5-83AFF32FFB49}"/>
              </a:ext>
            </a:extLst>
          </p:cNvPr>
          <p:cNvSpPr txBox="1"/>
          <p:nvPr/>
        </p:nvSpPr>
        <p:spPr>
          <a:xfrm>
            <a:off x="1300408" y="3693968"/>
            <a:ext cx="88390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done?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22858A-1C23-4C40-8CE3-B1A6BD047013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1742363" y="2819234"/>
            <a:ext cx="1006699" cy="874734"/>
          </a:xfrm>
          <a:prstGeom prst="line">
            <a:avLst/>
          </a:prstGeom>
          <a:ln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98D48FD-6DB1-4259-9599-00E0F6C99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3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44C1A3-16EB-4573-B39B-F2040C555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Adapting Ranges in 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FC48C5-67A1-4140-BF1C-2028CD2387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and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71F704-1669-4E35-9C2A-AA1C37514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0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56A3A-2B87-43EE-8055-87F07FFEE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some sequence…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A7FC79-3806-4947-A5C3-BAE72E80D9D5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EA2781-DE29-4708-9AE0-AE168A836180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3910AA-CD71-4162-B722-3BC50F07C272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A7863-BA1B-4184-8B7C-EF98A7724C24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56374F-D5E6-48F0-AC12-7249092BBF86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3C6073-9653-4749-AE6A-96B10F86C2C3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</p:spTree>
    <p:extLst>
      <p:ext uri="{BB962C8B-B14F-4D97-AF65-F5344CB8AC3E}">
        <p14:creationId xmlns:p14="http://schemas.microsoft.com/office/powerpoint/2010/main" val="2185935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997D38-76FE-4A4D-B591-0D1C419F6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in 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135958-55C1-43CB-9C1F-BE60614B1C97}"/>
              </a:ext>
            </a:extLst>
          </p:cNvPr>
          <p:cNvSpPr txBox="1"/>
          <p:nvPr/>
        </p:nvSpPr>
        <p:spPr>
          <a:xfrm>
            <a:off x="677334" y="1447086"/>
            <a:ext cx="709681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input_drange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copy_constructible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regular_invocable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&lt;F&amp;,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&lt;R&gt;&gt;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R base_;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F fun_;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map_range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6470DB-050F-40E6-9D9F-35E3F6743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00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997D38-76FE-4A4D-B591-0D1C419F6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in 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135958-55C1-43CB-9C1F-BE60614B1C97}"/>
              </a:ext>
            </a:extLst>
          </p:cNvPr>
          <p:cNvSpPr txBox="1"/>
          <p:nvPr/>
        </p:nvSpPr>
        <p:spPr>
          <a:xfrm>
            <a:off x="677334" y="1447086"/>
            <a:ext cx="808426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input_drange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copy_constructible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regular_invocable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&lt;F&amp;,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&lt;R&gt;&gt;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R base_;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F fun_;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invoke_result_t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&amp;,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remove_cvref_t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map_range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6470DB-050F-40E6-9D9F-35E3F6743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84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997D38-76FE-4A4D-B591-0D1C419F6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in 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135958-55C1-43CB-9C1F-BE60614B1C97}"/>
              </a:ext>
            </a:extLst>
          </p:cNvPr>
          <p:cNvSpPr txBox="1"/>
          <p:nvPr/>
        </p:nvSpPr>
        <p:spPr>
          <a:xfrm>
            <a:off x="677334" y="1447086"/>
            <a:ext cx="6135013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input_drange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copy_constructible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regular_invocable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&lt;F&amp;,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&lt;R&gt;&gt;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R base_;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F fun_;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2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invoke_result_t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&amp;,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&gt;&gt;;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remove_cvref_t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map_range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(fun_,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6470DB-050F-40E6-9D9F-35E3F6743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22D5CD-3A7A-4DD8-AD60-056AD4067124}"/>
              </a:ext>
            </a:extLst>
          </p:cNvPr>
          <p:cNvSpPr txBox="1"/>
          <p:nvPr/>
        </p:nvSpPr>
        <p:spPr>
          <a:xfrm>
            <a:off x="5054832" y="4023706"/>
            <a:ext cx="73609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1165D0C-BDC3-4853-BB0B-CA22236FD908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634154" y="4155831"/>
            <a:ext cx="1420678" cy="52541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93DEAC-C6C9-4E09-83A7-419C1A65D872}"/>
              </a:ext>
            </a:extLst>
          </p:cNvPr>
          <p:cNvCxnSpPr>
            <a:cxnSpLocks/>
          </p:cNvCxnSpPr>
          <p:nvPr/>
        </p:nvCxnSpPr>
        <p:spPr>
          <a:xfrm>
            <a:off x="3345039" y="4430578"/>
            <a:ext cx="12074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C62DF7D-3A10-4924-BA57-ECCD4E347696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39488" y="4471414"/>
            <a:ext cx="1711301" cy="161575"/>
          </a:xfrm>
          <a:prstGeom prst="bentConnector3">
            <a:avLst>
              <a:gd name="adj1" fmla="val -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BAD4190-2294-4C92-8922-5C0F9179D0A1}"/>
              </a:ext>
            </a:extLst>
          </p:cNvPr>
          <p:cNvSpPr txBox="1"/>
          <p:nvPr/>
        </p:nvSpPr>
        <p:spPr>
          <a:xfrm>
            <a:off x="3927538" y="4948104"/>
            <a:ext cx="119513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advance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AACCB0D-02F8-43D5-AB26-E6C4F6C8CC87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807677" y="4871300"/>
            <a:ext cx="1119861" cy="261470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6C75998-4FBB-4776-BF60-08A844C02EAB}"/>
              </a:ext>
            </a:extLst>
          </p:cNvPr>
          <p:cNvCxnSpPr>
            <a:cxnSpLocks/>
          </p:cNvCxnSpPr>
          <p:nvPr/>
        </p:nvCxnSpPr>
        <p:spPr>
          <a:xfrm>
            <a:off x="3223846" y="5097586"/>
            <a:ext cx="660455" cy="35185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A342E91-6831-4202-BC0E-B76CF44B260E}"/>
              </a:ext>
            </a:extLst>
          </p:cNvPr>
          <p:cNvSpPr txBox="1"/>
          <p:nvPr/>
        </p:nvSpPr>
        <p:spPr>
          <a:xfrm>
            <a:off x="3766327" y="5573491"/>
            <a:ext cx="89095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done?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587674F-939B-4222-8552-2F03EBA2CE15}"/>
              </a:ext>
            </a:extLst>
          </p:cNvPr>
          <p:cNvCxnSpPr>
            <a:cxnSpLocks/>
          </p:cNvCxnSpPr>
          <p:nvPr/>
        </p:nvCxnSpPr>
        <p:spPr>
          <a:xfrm>
            <a:off x="3165231" y="5629782"/>
            <a:ext cx="601096" cy="135162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042EFFA-43FC-4171-8079-AFDD8428D16B}"/>
              </a:ext>
            </a:extLst>
          </p:cNvPr>
          <p:cNvCxnSpPr>
            <a:cxnSpLocks/>
            <a:stCxn id="14" idx="2"/>
          </p:cNvCxnSpPr>
          <p:nvPr/>
        </p:nvCxnSpPr>
        <p:spPr>
          <a:xfrm rot="5400000">
            <a:off x="3321556" y="5247237"/>
            <a:ext cx="194662" cy="15858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439323-E56A-4332-B0A4-43EBED439A0E}"/>
              </a:ext>
            </a:extLst>
          </p:cNvPr>
          <p:cNvCxnSpPr>
            <a:cxnSpLocks/>
          </p:cNvCxnSpPr>
          <p:nvPr/>
        </p:nvCxnSpPr>
        <p:spPr>
          <a:xfrm>
            <a:off x="2145323" y="5942822"/>
            <a:ext cx="12546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C1B509-38F0-4CF5-A00A-1CCB80C53BEC}"/>
              </a:ext>
            </a:extLst>
          </p:cNvPr>
          <p:cNvCxnSpPr>
            <a:cxnSpLocks/>
          </p:cNvCxnSpPr>
          <p:nvPr/>
        </p:nvCxnSpPr>
        <p:spPr>
          <a:xfrm flipV="1">
            <a:off x="3739487" y="4430578"/>
            <a:ext cx="0" cy="202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577887F-5D7E-4FBE-9AEF-95A200EF2102}"/>
              </a:ext>
            </a:extLst>
          </p:cNvPr>
          <p:cNvCxnSpPr>
            <a:cxnSpLocks/>
          </p:cNvCxnSpPr>
          <p:nvPr/>
        </p:nvCxnSpPr>
        <p:spPr>
          <a:xfrm>
            <a:off x="2625969" y="5942822"/>
            <a:ext cx="0" cy="194661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08650074-A3E2-4329-BFF4-1D0ACC34F56A}"/>
              </a:ext>
            </a:extLst>
          </p:cNvPr>
          <p:cNvSpPr/>
          <p:nvPr/>
        </p:nvSpPr>
        <p:spPr>
          <a:xfrm>
            <a:off x="511958" y="1946271"/>
            <a:ext cx="217591" cy="2175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A8F492A-6C08-4A31-A22E-32E86BD8A796}"/>
              </a:ext>
            </a:extLst>
          </p:cNvPr>
          <p:cNvSpPr/>
          <p:nvPr/>
        </p:nvSpPr>
        <p:spPr>
          <a:xfrm>
            <a:off x="858068" y="3698313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D00820D-A891-42E1-99E8-4FB40566CC18}"/>
              </a:ext>
            </a:extLst>
          </p:cNvPr>
          <p:cNvSpPr/>
          <p:nvPr/>
        </p:nvSpPr>
        <p:spPr>
          <a:xfrm>
            <a:off x="862517" y="4058033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BB896F8-9C1A-45A2-8BEF-FDD23928D6D4}"/>
              </a:ext>
            </a:extLst>
          </p:cNvPr>
          <p:cNvSpPr/>
          <p:nvPr/>
        </p:nvSpPr>
        <p:spPr>
          <a:xfrm>
            <a:off x="862517" y="4773502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DC12190-805A-41FA-915A-BEE8685B5E75}"/>
              </a:ext>
            </a:extLst>
          </p:cNvPr>
          <p:cNvSpPr/>
          <p:nvPr/>
        </p:nvSpPr>
        <p:spPr>
          <a:xfrm>
            <a:off x="856655" y="5531984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992711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997D38-76FE-4A4D-B591-0D1C419F6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135958-55C1-43CB-9C1F-BE60614B1C97}"/>
              </a:ext>
            </a:extLst>
          </p:cNvPr>
          <p:cNvSpPr txBox="1"/>
          <p:nvPr/>
        </p:nvSpPr>
        <p:spPr>
          <a:xfrm>
            <a:off x="677334" y="1447086"/>
            <a:ext cx="7096815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input_drange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R base_;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range_value_t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filter_range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);    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6470DB-050F-40E6-9D9F-35E3F6743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40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997D38-76FE-4A4D-B591-0D1C419F6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135958-55C1-43CB-9C1F-BE60614B1C97}"/>
              </a:ext>
            </a:extLst>
          </p:cNvPr>
          <p:cNvSpPr txBox="1"/>
          <p:nvPr/>
        </p:nvSpPr>
        <p:spPr>
          <a:xfrm>
            <a:off x="677334" y="1447086"/>
            <a:ext cx="8347157" cy="5047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input_drange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P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R base_;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primed_ =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prime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4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primed_)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4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1400" b="0" dirty="0">
                <a:solidFill>
                  <a:srgbClr val="C586C0"/>
                </a:solidFill>
                <a:effectLst/>
                <a:latin typeface="Fira Code, Consolas,  Courier New"/>
              </a:rPr>
              <a:t>and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_,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()))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primed_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4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range_value_t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filter_range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P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);    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6470DB-050F-40E6-9D9F-35E3F6743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13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997D38-76FE-4A4D-B591-0D1C419F6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135958-55C1-43CB-9C1F-BE60614B1C97}"/>
              </a:ext>
            </a:extLst>
          </p:cNvPr>
          <p:cNvSpPr txBox="1"/>
          <p:nvPr/>
        </p:nvSpPr>
        <p:spPr>
          <a:xfrm>
            <a:off x="677334" y="1447086"/>
            <a:ext cx="6199133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input_drange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P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R base_;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primed_ =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prime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4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primed_)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base_ = 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(base_,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_);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primed_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4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range_value_t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filter_range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P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);    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6470DB-050F-40E6-9D9F-35E3F6743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828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997D38-76FE-4A4D-B591-0D1C419F6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135958-55C1-43CB-9C1F-BE60614B1C97}"/>
              </a:ext>
            </a:extLst>
          </p:cNvPr>
          <p:cNvSpPr txBox="1"/>
          <p:nvPr/>
        </p:nvSpPr>
        <p:spPr>
          <a:xfrm>
            <a:off x="677334" y="1447086"/>
            <a:ext cx="4044697" cy="5216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9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input_drange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P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filter_range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R base_;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 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primed_ =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795E26"/>
                </a:solidFill>
                <a:effectLst/>
                <a:latin typeface="Fira Code, Consolas,  Courier New"/>
              </a:rPr>
              <a:t>prime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 {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9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primed_) {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base_ = </a:t>
            </a:r>
            <a:r>
              <a:rPr lang="en-US" sz="9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std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900" b="0" dirty="0">
                <a:solidFill>
                  <a:srgbClr val="795E26"/>
                </a:solidFill>
                <a:effectLst/>
                <a:latin typeface="Fira Code, Consolas,  Courier New"/>
              </a:rPr>
              <a:t>move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(base_), 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_);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primed_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9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range_value_t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b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filter_range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P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b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900" b="0" dirty="0">
                <a:solidFill>
                  <a:srgbClr val="795E26"/>
                </a:solidFill>
                <a:effectLst/>
                <a:latin typeface="Fira Code, Consolas,  Courier New"/>
              </a:rPr>
              <a:t>prime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9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 {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900" b="0" dirty="0">
                <a:solidFill>
                  <a:srgbClr val="795E26"/>
                </a:solidFill>
                <a:effectLst/>
                <a:latin typeface="Fira Code, Consolas,  Courier New"/>
              </a:rPr>
              <a:t>prime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90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9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base_ = </a:t>
            </a:r>
            <a:r>
              <a:rPr lang="en-US" sz="9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(base_, 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_);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900" b="0" dirty="0">
                <a:solidFill>
                  <a:srgbClr val="795E26"/>
                </a:solidFill>
                <a:effectLst/>
                <a:latin typeface="Fira Code, Consolas,  Courier New"/>
              </a:rPr>
              <a:t>prime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9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6470DB-050F-40E6-9D9F-35E3F6743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3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997D38-76FE-4A4D-B591-0D1C419F6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135958-55C1-43CB-9C1F-BE60614B1C97}"/>
              </a:ext>
            </a:extLst>
          </p:cNvPr>
          <p:cNvSpPr txBox="1"/>
          <p:nvPr/>
        </p:nvSpPr>
        <p:spPr>
          <a:xfrm>
            <a:off x="677334" y="1447086"/>
            <a:ext cx="8738290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input_drange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P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R base_;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primed_ =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prime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2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primed_)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base_ =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std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move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(base_),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primed_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2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range_value_t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filter_range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P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prime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          { 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prime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 base_ =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(base_,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_);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     {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prime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6470DB-050F-40E6-9D9F-35E3F6743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ED523FE-57B0-478E-9468-ED91EDA82DC3}"/>
              </a:ext>
            </a:extLst>
          </p:cNvPr>
          <p:cNvCxnSpPr/>
          <p:nvPr/>
        </p:nvCxnSpPr>
        <p:spPr>
          <a:xfrm flipV="1">
            <a:off x="4056185" y="5902569"/>
            <a:ext cx="0" cy="433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B73F772-248F-4F93-9520-870E1D0B9567}"/>
              </a:ext>
            </a:extLst>
          </p:cNvPr>
          <p:cNvSpPr txBox="1"/>
          <p:nvPr/>
        </p:nvSpPr>
        <p:spPr>
          <a:xfrm>
            <a:off x="2754923" y="6336323"/>
            <a:ext cx="315663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Ensure 1</a:t>
            </a:r>
            <a:r>
              <a:rPr lang="en-US" baseline="30000" dirty="0">
                <a:solidFill>
                  <a:schemeClr val="accent1"/>
                </a:solidFill>
              </a:rPr>
              <a:t>st</a:t>
            </a:r>
            <a:r>
              <a:rPr lang="en-US" dirty="0">
                <a:solidFill>
                  <a:schemeClr val="accent1"/>
                </a:solidFill>
              </a:rPr>
              <a:t> element is correct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49CF22F-192A-4465-A214-BD461770BE1B}"/>
              </a:ext>
            </a:extLst>
          </p:cNvPr>
          <p:cNvSpPr/>
          <p:nvPr/>
        </p:nvSpPr>
        <p:spPr>
          <a:xfrm>
            <a:off x="462461" y="1647333"/>
            <a:ext cx="217591" cy="2175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145FD79-0D5F-492E-AD15-6484AD594EA3}"/>
              </a:ext>
            </a:extLst>
          </p:cNvPr>
          <p:cNvSpPr/>
          <p:nvPr/>
        </p:nvSpPr>
        <p:spPr>
          <a:xfrm>
            <a:off x="888998" y="2580607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CF8F71C-CB1E-46E9-8A2F-09BF70B4EAEE}"/>
              </a:ext>
            </a:extLst>
          </p:cNvPr>
          <p:cNvSpPr/>
          <p:nvPr/>
        </p:nvSpPr>
        <p:spPr>
          <a:xfrm>
            <a:off x="888998" y="4927601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880E532-5440-497C-B3DB-83304D0E2396}"/>
              </a:ext>
            </a:extLst>
          </p:cNvPr>
          <p:cNvSpPr/>
          <p:nvPr/>
        </p:nvSpPr>
        <p:spPr>
          <a:xfrm>
            <a:off x="888998" y="5336388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18155D-1CE2-481D-923C-EA9E4DFFDCCE}"/>
              </a:ext>
            </a:extLst>
          </p:cNvPr>
          <p:cNvSpPr/>
          <p:nvPr/>
        </p:nvSpPr>
        <p:spPr>
          <a:xfrm>
            <a:off x="888998" y="5531984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4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B68DC08-AF2D-4771-B7E3-7866E46143A0}"/>
              </a:ext>
            </a:extLst>
          </p:cNvPr>
          <p:cNvSpPr/>
          <p:nvPr/>
        </p:nvSpPr>
        <p:spPr>
          <a:xfrm>
            <a:off x="888998" y="5706973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887037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21B19-3B18-4319-BF92-A9253E066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C# </a:t>
            </a:r>
            <a:r>
              <a:rPr lang="en-US" dirty="0" err="1"/>
              <a:t>IEnumerator</a:t>
            </a:r>
            <a:r>
              <a:rPr lang="en-US" dirty="0"/>
              <a:t> Model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3A614A7-2F40-4827-99E6-62ABFE5A15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0508209"/>
              </p:ext>
            </p:extLst>
          </p:nvPr>
        </p:nvGraphicFramePr>
        <p:xfrm>
          <a:off x="677863" y="2160588"/>
          <a:ext cx="7194183" cy="2025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533">
                  <a:extLst>
                    <a:ext uri="{9D8B030D-6E8A-4147-A177-3AD203B41FA5}">
                      <a16:colId xmlns:a16="http://schemas.microsoft.com/office/drawing/2014/main" val="109019006"/>
                    </a:ext>
                  </a:extLst>
                </a:gridCol>
                <a:gridCol w="1815573">
                  <a:extLst>
                    <a:ext uri="{9D8B030D-6E8A-4147-A177-3AD203B41FA5}">
                      <a16:colId xmlns:a16="http://schemas.microsoft.com/office/drawing/2014/main" val="2860546088"/>
                    </a:ext>
                  </a:extLst>
                </a:gridCol>
                <a:gridCol w="2186354">
                  <a:extLst>
                    <a:ext uri="{9D8B030D-6E8A-4147-A177-3AD203B41FA5}">
                      <a16:colId xmlns:a16="http://schemas.microsoft.com/office/drawing/2014/main" val="2876856595"/>
                    </a:ext>
                  </a:extLst>
                </a:gridCol>
                <a:gridCol w="2297723">
                  <a:extLst>
                    <a:ext uri="{9D8B030D-6E8A-4147-A177-3AD203B41FA5}">
                      <a16:colId xmlns:a16="http://schemas.microsoft.com/office/drawing/2014/main" val="3913514524"/>
                    </a:ext>
                  </a:extLst>
                </a:gridCol>
              </a:tblGrid>
              <a:tr h="50642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advance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done?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2722857"/>
                  </a:ext>
                </a:extLst>
              </a:tr>
              <a:tr h="50642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*it</a:t>
                      </a:r>
                      <a:endParaRPr lang="en-US" dirty="0">
                        <a:solidFill>
                          <a:srgbClr val="FF0000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++it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it == last</a:t>
                      </a:r>
                      <a:endParaRPr lang="en-US" dirty="0">
                        <a:solidFill>
                          <a:srgbClr val="FF0000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1650361"/>
                  </a:ext>
                </a:extLst>
              </a:tr>
              <a:tr h="50642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r.front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r.popFront</a:t>
                      </a:r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r.empty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2516373"/>
                  </a:ext>
                </a:extLst>
              </a:tr>
              <a:tr h="50642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e.Current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e.MoveNext</a:t>
                      </a:r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57961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BC051A6-A009-4734-B338-180DD8804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03" y="2735658"/>
            <a:ext cx="352518" cy="3962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8E06A1-23E8-4C40-BA18-1D212E97BB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76" y="3275529"/>
            <a:ext cx="396173" cy="300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313D2E-EE28-474A-86A2-FA85DE3BC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572" y="239124"/>
            <a:ext cx="1171895" cy="13167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422357-9C5F-490D-A500-FEA2DECED3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92" y="3712796"/>
            <a:ext cx="349940" cy="3931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E58B10-F682-44B7-92CC-43EC33AB0490}"/>
              </a:ext>
            </a:extLst>
          </p:cNvPr>
          <p:cNvSpPr txBox="1"/>
          <p:nvPr/>
        </p:nvSpPr>
        <p:spPr>
          <a:xfrm>
            <a:off x="1416924" y="4826675"/>
            <a:ext cx="569899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ienumerator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print_all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, Consolas,  Courier New"/>
              </a:rPr>
              <a:t>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e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MoveNext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fmt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"{}</a:t>
            </a:r>
            <a:r>
              <a:rPr lang="en-US" b="0" dirty="0">
                <a:solidFill>
                  <a:srgbClr val="EE0000"/>
                </a:solidFill>
                <a:effectLst/>
                <a:latin typeface="Fira Code, Consolas,  Courier New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e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Current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()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E47426-A241-46F6-90EE-9C753C7D2B66}"/>
              </a:ext>
            </a:extLst>
          </p:cNvPr>
          <p:cNvSpPr txBox="1"/>
          <p:nvPr/>
        </p:nvSpPr>
        <p:spPr>
          <a:xfrm>
            <a:off x="7301707" y="6063734"/>
            <a:ext cx="73609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E698FDB-CFC3-4B1F-BEE4-AC6CDEE22330}"/>
              </a:ext>
            </a:extLst>
          </p:cNvPr>
          <p:cNvCxnSpPr>
            <a:cxnSpLocks/>
          </p:cNvCxnSpPr>
          <p:nvPr/>
        </p:nvCxnSpPr>
        <p:spPr>
          <a:xfrm>
            <a:off x="5947425" y="6063734"/>
            <a:ext cx="1354283" cy="184666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839E5E0-E865-4CFD-9113-CC242FFC1204}"/>
              </a:ext>
            </a:extLst>
          </p:cNvPr>
          <p:cNvSpPr txBox="1"/>
          <p:nvPr/>
        </p:nvSpPr>
        <p:spPr>
          <a:xfrm>
            <a:off x="6727410" y="4642009"/>
            <a:ext cx="254659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advance &amp;&amp; done?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B0FAA6-6C2D-49AB-B336-BFBFF05E98D3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4793942" y="4826675"/>
            <a:ext cx="1933468" cy="570948"/>
          </a:xfrm>
          <a:prstGeom prst="line">
            <a:avLst/>
          </a:prstGeom>
          <a:ln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35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F93A74-FC2B-4436-ACB1-E43BA1F43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6E9766-74B8-44A5-AC37-E5F1F8C2D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read</a:t>
            </a:r>
            <a:r>
              <a:rPr lang="en-US" dirty="0"/>
              <a:t> is a distinct, idempotent function</a:t>
            </a:r>
          </a:p>
          <a:p>
            <a:r>
              <a:rPr lang="en-US" dirty="0"/>
              <a:t>But this has one interesting downside…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EDF2D9-AD7F-4E14-991B-B5AAC8460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3D38F5-2EB1-4D69-BB59-E2243E3F3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29555"/>
            <a:ext cx="1734865" cy="13180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9F9E90-FF51-4ACC-9DBB-F73BCD0279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6500" y="3316436"/>
            <a:ext cx="1171895" cy="13167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888B2E-DDFF-42E9-842E-48646EF272FF}"/>
              </a:ext>
            </a:extLst>
          </p:cNvPr>
          <p:cNvSpPr txBox="1"/>
          <p:nvPr/>
        </p:nvSpPr>
        <p:spPr>
          <a:xfrm>
            <a:off x="677334" y="3194539"/>
            <a:ext cx="749115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some_operation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impl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::vector&lt;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v = {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6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r = v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   |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map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some_operation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   |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filter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([](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){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%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==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 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: r)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fmt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"{}</a:t>
            </a:r>
            <a:r>
              <a:rPr lang="en-US" b="0" dirty="0">
                <a:solidFill>
                  <a:srgbClr val="EE0000"/>
                </a:solidFill>
                <a:effectLst/>
                <a:latin typeface="Fira Code, Consolas,  Courier New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EEC90-C510-4806-8DD2-9E65E3B99396}"/>
              </a:ext>
            </a:extLst>
          </p:cNvPr>
          <p:cNvSpPr txBox="1"/>
          <p:nvPr/>
        </p:nvSpPr>
        <p:spPr>
          <a:xfrm>
            <a:off x="6899030" y="2685981"/>
            <a:ext cx="2119491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How many times is</a:t>
            </a:r>
          </a:p>
          <a:p>
            <a:pPr algn="ctr"/>
            <a:r>
              <a:rPr lang="en-US" dirty="0" err="1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some_operation</a:t>
            </a:r>
            <a:endParaRPr lang="en-US" dirty="0">
              <a:solidFill>
                <a:schemeClr val="accent1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invoked??</a:t>
            </a:r>
          </a:p>
        </p:txBody>
      </p:sp>
    </p:spTree>
    <p:extLst>
      <p:ext uri="{BB962C8B-B14F-4D97-AF65-F5344CB8AC3E}">
        <p14:creationId xmlns:p14="http://schemas.microsoft.com/office/powerpoint/2010/main" val="291989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56A3A-2B87-43EE-8055-87F07FFEE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some sequence…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4C0BA-6FA4-4CD0-8AC2-31772A23E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A7FC79-3806-4947-A5C3-BAE72E80D9D5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EA2781-DE29-4708-9AE0-AE168A836180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3910AA-CD71-4162-B722-3BC50F07C272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A7863-BA1B-4184-8B7C-EF98A7724C24}"/>
              </a:ext>
            </a:extLst>
          </p:cNvPr>
          <p:cNvSpPr/>
          <p:nvPr/>
        </p:nvSpPr>
        <p:spPr>
          <a:xfrm>
            <a:off x="609600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56374F-D5E6-48F0-AC12-7249092BBF86}"/>
              </a:ext>
            </a:extLst>
          </p:cNvPr>
          <p:cNvSpPr/>
          <p:nvPr/>
        </p:nvSpPr>
        <p:spPr>
          <a:xfrm>
            <a:off x="691661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3C6073-9653-4749-AE6A-96B10F86C2C3}"/>
              </a:ext>
            </a:extLst>
          </p:cNvPr>
          <p:cNvSpPr/>
          <p:nvPr/>
        </p:nvSpPr>
        <p:spPr>
          <a:xfrm>
            <a:off x="773723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8DBC65-A76A-4AB4-8B32-877B42BD9A4A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C85D111-4986-4554-BFC3-202469F0BFA0}"/>
              </a:ext>
            </a:extLst>
          </p:cNvPr>
          <p:cNvCxnSpPr/>
          <p:nvPr/>
        </p:nvCxnSpPr>
        <p:spPr>
          <a:xfrm>
            <a:off x="4806462" y="3892062"/>
            <a:ext cx="12895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E1C6733A-FF79-4B82-90BC-5FCCA9FCE00C}"/>
              </a:ext>
            </a:extLst>
          </p:cNvPr>
          <p:cNvSpPr/>
          <p:nvPr/>
        </p:nvSpPr>
        <p:spPr>
          <a:xfrm>
            <a:off x="4753708" y="3827585"/>
            <a:ext cx="140677" cy="140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88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7CC98-706C-4EA5-9837-021996C88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Languages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19E2FD-F52C-4EF7-9B88-87581C23B012}"/>
              </a:ext>
            </a:extLst>
          </p:cNvPr>
          <p:cNvSpPr txBox="1"/>
          <p:nvPr/>
        </p:nvSpPr>
        <p:spPr>
          <a:xfrm>
            <a:off x="677334" y="1930400"/>
            <a:ext cx="833112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// map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operator*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reference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f_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*base_);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// filter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operator*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reference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*base_;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&amp;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(++base_; base_ !=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parent_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-&gt;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); ++base_)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*base_))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break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*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962602-4605-405B-A440-E126902FD028}"/>
              </a:ext>
            </a:extLst>
          </p:cNvPr>
          <p:cNvCxnSpPr/>
          <p:nvPr/>
        </p:nvCxnSpPr>
        <p:spPr>
          <a:xfrm flipH="1" flipV="1">
            <a:off x="2713892" y="2743200"/>
            <a:ext cx="58616" cy="9671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E82567-0A19-4791-BB44-E44A579FB33A}"/>
              </a:ext>
            </a:extLst>
          </p:cNvPr>
          <p:cNvCxnSpPr/>
          <p:nvPr/>
        </p:nvCxnSpPr>
        <p:spPr>
          <a:xfrm flipH="1" flipV="1">
            <a:off x="2860431" y="2702169"/>
            <a:ext cx="1735015" cy="22566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CFB27B2-835A-4647-9019-118ED1569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D6C5D53-9480-4046-8587-61B5C82B536B}"/>
              </a:ext>
            </a:extLst>
          </p:cNvPr>
          <p:cNvSpPr txBox="1"/>
          <p:nvPr/>
        </p:nvSpPr>
        <p:spPr>
          <a:xfrm>
            <a:off x="4009292" y="5522122"/>
            <a:ext cx="3839513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Elements that satisfy the predicate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are transformed twice!</a:t>
            </a:r>
          </a:p>
        </p:txBody>
      </p:sp>
    </p:spTree>
    <p:extLst>
      <p:ext uri="{BB962C8B-B14F-4D97-AF65-F5344CB8AC3E}">
        <p14:creationId xmlns:p14="http://schemas.microsoft.com/office/powerpoint/2010/main" val="361168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7CC98-706C-4EA5-9837-021996C88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Languages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01E18F-7AFE-4E12-8CA5-249EC9D27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C3E71E-5A93-452F-94DC-339D91EF857D}"/>
              </a:ext>
            </a:extLst>
          </p:cNvPr>
          <p:cNvSpPr txBox="1"/>
          <p:nvPr/>
        </p:nvSpPr>
        <p:spPr>
          <a:xfrm>
            <a:off x="677334" y="1930400"/>
            <a:ext cx="8454559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// map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(f_,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// filter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prime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prime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(); </a:t>
            </a:r>
            <a:r>
              <a:rPr lang="en-US" sz="16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();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_,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0F3EA2-1CA4-4BB5-9543-7CD293F27B06}"/>
              </a:ext>
            </a:extLst>
          </p:cNvPr>
          <p:cNvCxnSpPr>
            <a:cxnSpLocks/>
          </p:cNvCxnSpPr>
          <p:nvPr/>
        </p:nvCxnSpPr>
        <p:spPr>
          <a:xfrm flipH="1" flipV="1">
            <a:off x="2713893" y="2743201"/>
            <a:ext cx="41030" cy="12016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D164986-79B0-4212-AC8F-1A170D027387}"/>
              </a:ext>
            </a:extLst>
          </p:cNvPr>
          <p:cNvCxnSpPr>
            <a:cxnSpLocks/>
          </p:cNvCxnSpPr>
          <p:nvPr/>
        </p:nvCxnSpPr>
        <p:spPr>
          <a:xfrm flipH="1" flipV="1">
            <a:off x="2860432" y="2702170"/>
            <a:ext cx="1658814" cy="27197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3747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7CC98-706C-4EA5-9837-021996C88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Languages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C3E71E-5A93-452F-94DC-339D91EF857D}"/>
              </a:ext>
            </a:extLst>
          </p:cNvPr>
          <p:cNvSpPr txBox="1"/>
          <p:nvPr/>
        </p:nvSpPr>
        <p:spPr>
          <a:xfrm>
            <a:off x="677334" y="1930400"/>
            <a:ext cx="684995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// map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map_enumerator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1600" dirty="0">
                <a:solidFill>
                  <a:srgbClr val="795E26"/>
                </a:solidFill>
                <a:latin typeface="Fira Code, Consolas,  Courier New"/>
              </a:rPr>
              <a:t>Current()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(f_,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dirty="0" err="1">
                <a:solidFill>
                  <a:srgbClr val="795E26"/>
                </a:solidFill>
                <a:latin typeface="Fira Code, Consolas,  Courier New"/>
              </a:rPr>
              <a:t>Current</a:t>
            </a:r>
            <a:r>
              <a:rPr lang="en-US" sz="1600" dirty="0">
                <a:solidFill>
                  <a:srgbClr val="795E26"/>
                </a:solidFill>
                <a:latin typeface="Fira Code, Consolas,  Courier New"/>
              </a:rPr>
              <a:t>()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// filter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filter_enumerator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Current()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Current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()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filter_enumerator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MoveNext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MoveNext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_,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Current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()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0F3EA2-1CA4-4BB5-9543-7CD293F27B06}"/>
              </a:ext>
            </a:extLst>
          </p:cNvPr>
          <p:cNvCxnSpPr>
            <a:cxnSpLocks/>
          </p:cNvCxnSpPr>
          <p:nvPr/>
        </p:nvCxnSpPr>
        <p:spPr>
          <a:xfrm flipH="1" flipV="1">
            <a:off x="2713893" y="2743201"/>
            <a:ext cx="58615" cy="9261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D164986-79B0-4212-AC8F-1A170D027387}"/>
              </a:ext>
            </a:extLst>
          </p:cNvPr>
          <p:cNvCxnSpPr>
            <a:cxnSpLocks/>
          </p:cNvCxnSpPr>
          <p:nvPr/>
        </p:nvCxnSpPr>
        <p:spPr>
          <a:xfrm flipH="1" flipV="1">
            <a:off x="2860433" y="2702171"/>
            <a:ext cx="1969475" cy="21570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AC540C1-9257-425A-A55D-0504963CE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572" y="239124"/>
            <a:ext cx="1171895" cy="131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46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D6F368-91B8-4C18-9454-174E230F4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7A4F3C-16C7-4ABD-90CE-D25A02350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 model is </a:t>
            </a:r>
            <a:r>
              <a:rPr lang="en-US" i="1" dirty="0"/>
              <a:t>much</a:t>
            </a:r>
            <a:r>
              <a:rPr lang="en-US" dirty="0"/>
              <a:t> simpler</a:t>
            </a:r>
          </a:p>
          <a:p>
            <a:pPr lvl="1"/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was (5 types, 18 functions) in C++ vs (1 type, 4 functions) in D</a:t>
            </a:r>
          </a:p>
          <a:p>
            <a:pPr lvl="1"/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was (3 types, 13 functions) in C++ vs (1 type, 5 functions) in D </a:t>
            </a:r>
          </a:p>
          <a:p>
            <a:r>
              <a:rPr lang="en-US" dirty="0"/>
              <a:t>So why didn’t we copy it?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C454D8-C892-4A24-86FB-D02EEBB81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088923-C356-4F86-AE6D-095F81B989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5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2E0B3-C14F-4B43-A170-1E15B4276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Ranges: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find_if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8A647-FD60-460B-9F58-653AE4E48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Consider: I want the first element that satisfies a predicate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5BA6D-9248-44A7-B9B6-E7851883F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321867-4CE1-467B-AF4C-F040738AE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04BF6D-C785-4A7A-BE72-2B77B1907E6F}"/>
              </a:ext>
            </a:extLst>
          </p:cNvPr>
          <p:cNvSpPr txBox="1"/>
          <p:nvPr/>
        </p:nvSpPr>
        <p:spPr>
          <a:xfrm>
            <a:off x="1101969" y="2561451"/>
            <a:ext cx="7622600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008000"/>
                </a:solidFill>
                <a:effectLst/>
                <a:latin typeface="Fira Code, Consolas,  Courier New"/>
              </a:rPr>
              <a:t>// C++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input_iterator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first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last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(; first != last; ++first)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*first))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break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first;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Fira Code, Consolas,  Courier New"/>
              </a:rPr>
              <a:t>// D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input_drange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(; </a:t>
            </a:r>
            <a:r>
              <a:rPr lang="en-US" sz="12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()))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break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range;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0317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2E0B3-C14F-4B43-A170-1E15B4276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Ranges: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until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8A647-FD60-460B-9F58-653AE4E48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923866" cy="3880773"/>
          </a:xfrm>
        </p:spPr>
        <p:txBody>
          <a:bodyPr>
            <a:normAutofit/>
          </a:bodyPr>
          <a:lstStyle/>
          <a:p>
            <a:r>
              <a:rPr lang="en-US" dirty="0"/>
              <a:t>Consider: I want the range </a:t>
            </a:r>
            <a:r>
              <a:rPr lang="en-US" i="1" dirty="0"/>
              <a:t>until </a:t>
            </a:r>
            <a:r>
              <a:rPr lang="en-US" dirty="0"/>
              <a:t>the first element that satisfies a predicate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5BA6D-9248-44A7-B9B6-E7851883F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321867-4CE1-467B-AF4C-F040738AE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04BF6D-C785-4A7A-BE72-2B77B1907E6F}"/>
              </a:ext>
            </a:extLst>
          </p:cNvPr>
          <p:cNvSpPr txBox="1"/>
          <p:nvPr/>
        </p:nvSpPr>
        <p:spPr>
          <a:xfrm>
            <a:off x="1101969" y="2561451"/>
            <a:ext cx="780854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008000"/>
                </a:solidFill>
                <a:effectLst/>
                <a:latin typeface="Fira Code, Consolas,  Courier New"/>
              </a:rPr>
              <a:t>// C++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forward_iterator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until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first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last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subrange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it =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(first, last,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{first, it};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Fira Code, Consolas,  Courier New"/>
              </a:rPr>
              <a:t>// D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forward_drange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until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R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(range,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sz="1200" b="0" dirty="0">
                <a:solidFill>
                  <a:srgbClr val="008000"/>
                </a:solidFill>
                <a:effectLst/>
                <a:latin typeface="Fira Code, Consolas,  Courier New"/>
              </a:rPr>
              <a:t>    // ????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29356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2E0B3-C14F-4B43-A170-1E15B4276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Ranges: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until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8A647-FD60-460B-9F58-653AE4E48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923866" cy="3880773"/>
          </a:xfrm>
        </p:spPr>
        <p:txBody>
          <a:bodyPr>
            <a:normAutofit/>
          </a:bodyPr>
          <a:lstStyle/>
          <a:p>
            <a:r>
              <a:rPr lang="en-US" dirty="0"/>
              <a:t>Consider: I want the range </a:t>
            </a:r>
            <a:r>
              <a:rPr lang="en-US" i="1" dirty="0"/>
              <a:t>until </a:t>
            </a:r>
            <a:r>
              <a:rPr lang="en-US" dirty="0"/>
              <a:t>the first element that satisfies a predicate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5BA6D-9248-44A7-B9B6-E7851883F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321867-4CE1-467B-AF4C-F040738AE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04BF6D-C785-4A7A-BE72-2B77B1907E6F}"/>
              </a:ext>
            </a:extLst>
          </p:cNvPr>
          <p:cNvSpPr txBox="1"/>
          <p:nvPr/>
        </p:nvSpPr>
        <p:spPr>
          <a:xfrm>
            <a:off x="1071394" y="1707227"/>
            <a:ext cx="7901522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008000"/>
                </a:solidFill>
                <a:effectLst/>
                <a:latin typeface="Fira Code, Consolas,  Courier New"/>
              </a:rPr>
              <a:t>// C++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forward_iterator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until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first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last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subrange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it =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(first, last,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{first, it};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8000"/>
                </a:solidFill>
                <a:effectLst/>
                <a:latin typeface="Fira Code, Consolas,  Courier New"/>
              </a:rPr>
              <a:t>// D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until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until_range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R base;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Fira Code, Consolas,  Courier New"/>
              </a:rPr>
              <a:t>        // aliases ...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{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{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1200" b="0" dirty="0">
                <a:solidFill>
                  <a:srgbClr val="C586C0"/>
                </a:solidFill>
                <a:effectLst/>
                <a:latin typeface="Fira Code, Consolas,  Courier New"/>
              </a:rPr>
              <a:t>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());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{range,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7722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2E0B3-C14F-4B43-A170-1E15B4276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Ranges: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until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8A647-FD60-460B-9F58-653AE4E48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923866" cy="3880773"/>
          </a:xfrm>
        </p:spPr>
        <p:txBody>
          <a:bodyPr>
            <a:normAutofit/>
          </a:bodyPr>
          <a:lstStyle/>
          <a:p>
            <a:r>
              <a:rPr lang="en-US" dirty="0"/>
              <a:t>Consider: I want the range </a:t>
            </a:r>
            <a:r>
              <a:rPr lang="en-US" i="1" dirty="0"/>
              <a:t>until </a:t>
            </a:r>
            <a:r>
              <a:rPr lang="en-US" dirty="0"/>
              <a:t>the first element that satisfies a predicate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5BA6D-9248-44A7-B9B6-E7851883F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321867-4CE1-467B-AF4C-F040738AE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04BF6D-C785-4A7A-BE72-2B77B1907E6F}"/>
              </a:ext>
            </a:extLst>
          </p:cNvPr>
          <p:cNvSpPr txBox="1"/>
          <p:nvPr/>
        </p:nvSpPr>
        <p:spPr>
          <a:xfrm>
            <a:off x="1071394" y="1707227"/>
            <a:ext cx="790152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008000"/>
                </a:solidFill>
                <a:effectLst/>
                <a:latin typeface="Fira Code, Consolas,  Courier New"/>
              </a:rPr>
              <a:t>// C++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forward_iterator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until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first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last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subrange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it =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(first, last,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{first, it};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8000"/>
                </a:solidFill>
                <a:effectLst/>
                <a:latin typeface="Fira Code, Consolas,  Courier New"/>
              </a:rPr>
              <a:t>// D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take_while_range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R base;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Fira Code, Consolas,  Courier New"/>
              </a:rPr>
              <a:t>    // aliases ...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{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{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1200" b="0" dirty="0">
                <a:solidFill>
                  <a:srgbClr val="C586C0"/>
                </a:solidFill>
                <a:effectLst/>
                <a:latin typeface="Fira Code, Consolas,  Courier New"/>
              </a:rPr>
              <a:t>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());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until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take_while_range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{range,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not_fn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)};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25987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D6527D6-8FA0-4DC3-8D6B-393EB2BE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take</a:t>
            </a:r>
            <a:r>
              <a:rPr lang="en-US" dirty="0"/>
              <a:t> in 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AA5B52-34C0-4D0F-A7DA-EAA39B231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B6F439-2FE3-4CD3-B576-5EE8DB9EC0B9}"/>
              </a:ext>
            </a:extLst>
          </p:cNvPr>
          <p:cNvSpPr txBox="1"/>
          <p:nvPr/>
        </p:nvSpPr>
        <p:spPr>
          <a:xfrm>
            <a:off x="677334" y="1930400"/>
            <a:ext cx="820769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take_range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R base;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n;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    // aliases ...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{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();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{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(); --n;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n == </a:t>
            </a:r>
            <a:r>
              <a:rPr lang="en-US" sz="16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C586C0"/>
                </a:solidFill>
                <a:effectLst/>
                <a:latin typeface="Fira Code, Consolas,  Courier New"/>
              </a:rPr>
              <a:t>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();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14859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D6527D6-8FA0-4DC3-8D6B-393EB2BE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until</a:t>
            </a:r>
            <a:r>
              <a:rPr lang="en-US" dirty="0"/>
              <a:t> with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take</a:t>
            </a:r>
            <a:r>
              <a:rPr lang="en-US" dirty="0"/>
              <a:t> in 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AA5B52-34C0-4D0F-A7DA-EAA39B231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B6F439-2FE3-4CD3-B576-5EE8DB9EC0B9}"/>
              </a:ext>
            </a:extLst>
          </p:cNvPr>
          <p:cNvSpPr txBox="1"/>
          <p:nvPr/>
        </p:nvSpPr>
        <p:spPr>
          <a:xfrm>
            <a:off x="677334" y="1416308"/>
            <a:ext cx="7165744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take_range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R base;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n;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{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(); 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{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(); --n; 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n == </a:t>
            </a:r>
            <a:r>
              <a:rPr lang="en-US" sz="1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C586C0"/>
                </a:solidFill>
                <a:effectLst/>
                <a:latin typeface="Fira Code, Consolas,  Courier New"/>
              </a:rPr>
              <a:t>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(); 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endParaRPr lang="en-US" sz="1400" dirty="0">
              <a:solidFill>
                <a:srgbClr val="000000"/>
              </a:solidFill>
              <a:latin typeface="Fira Code, Consolas,  Courier New"/>
            </a:endParaRP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until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take_</a:t>
            </a:r>
            <a:r>
              <a:rPr lang="en-US" sz="1400" dirty="0" err="1">
                <a:solidFill>
                  <a:srgbClr val="267F99"/>
                </a:solidFill>
                <a:latin typeface="Fira Code, Consolas,  Courier New"/>
              </a:rPr>
              <a:t>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dirty="0">
                <a:solidFill>
                  <a:srgbClr val="267F99"/>
                </a:solidFill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R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orig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= range;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n = </a:t>
            </a:r>
            <a:r>
              <a:rPr lang="en-US" sz="1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(; </a:t>
            </a:r>
            <a:r>
              <a:rPr lang="en-US" sz="14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();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(), ++n)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()))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break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take_range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&lt;R&gt;{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orig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n};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36789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56A3A-2B87-43EE-8055-87F07FFEE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some sequence…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4C0BA-6FA4-4CD0-8AC2-31772A23E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A7FC79-3806-4947-A5C3-BAE72E80D9D5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EA2781-DE29-4708-9AE0-AE168A836180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3910AA-CD71-4162-B722-3BC50F07C272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A7863-BA1B-4184-8B7C-EF98A7724C24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56374F-D5E6-48F0-AC12-7249092BBF86}"/>
              </a:ext>
            </a:extLst>
          </p:cNvPr>
          <p:cNvSpPr/>
          <p:nvPr/>
        </p:nvSpPr>
        <p:spPr>
          <a:xfrm>
            <a:off x="685214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3C6073-9653-4749-AE6A-96B10F86C2C3}"/>
              </a:ext>
            </a:extLst>
          </p:cNvPr>
          <p:cNvSpPr/>
          <p:nvPr/>
        </p:nvSpPr>
        <p:spPr>
          <a:xfrm>
            <a:off x="767275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8DBC65-A76A-4AB4-8B32-877B42BD9A4A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∅</a:t>
            </a:r>
            <a:endParaRPr lang="en-US" dirty="0">
              <a:solidFill>
                <a:schemeClr val="accent4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BD5792-30AB-49B7-9DA9-083CC2CBF558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∅</a:t>
            </a:r>
            <a:endParaRPr lang="en-US" sz="2000" dirty="0">
              <a:solidFill>
                <a:schemeClr val="accent4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348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D6527D6-8FA0-4DC3-8D6B-393EB2BE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Implementing </a:t>
            </a:r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until</a:t>
            </a:r>
            <a:r>
              <a:rPr lang="en-US" sz="3200" dirty="0"/>
              <a:t> with </a:t>
            </a:r>
            <a:r>
              <a:rPr lang="en-US" sz="32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take_exactly</a:t>
            </a:r>
            <a:endParaRPr lang="en-US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AA5B52-34C0-4D0F-A7DA-EAA39B231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B6F439-2FE3-4CD3-B576-5EE8DB9EC0B9}"/>
              </a:ext>
            </a:extLst>
          </p:cNvPr>
          <p:cNvSpPr txBox="1"/>
          <p:nvPr/>
        </p:nvSpPr>
        <p:spPr>
          <a:xfrm>
            <a:off x="677334" y="1416308"/>
            <a:ext cx="7165744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take_exactly_range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R base;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n;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{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(); 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{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(); --n; 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n == </a:t>
            </a:r>
            <a:r>
              <a:rPr lang="en-US" sz="1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 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endParaRPr lang="en-US" sz="1400" dirty="0">
              <a:solidFill>
                <a:srgbClr val="000000"/>
              </a:solidFill>
              <a:latin typeface="Fira Code, Consolas,  Courier New"/>
            </a:endParaRP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until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take_exactly_range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dirty="0">
                <a:solidFill>
                  <a:srgbClr val="267F99"/>
                </a:solidFill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R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orig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= range;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n = </a:t>
            </a:r>
            <a:r>
              <a:rPr lang="en-US" sz="1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(; </a:t>
            </a:r>
            <a:r>
              <a:rPr lang="en-US" sz="14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();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(), ++n)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()))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break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take_exactly_range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&lt;R&gt;{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orig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n};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2353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D6527D6-8FA0-4DC3-8D6B-393EB2BE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Implementing </a:t>
            </a:r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until</a:t>
            </a:r>
            <a:r>
              <a:rPr lang="en-US" sz="3200" dirty="0"/>
              <a:t> with </a:t>
            </a:r>
            <a:r>
              <a:rPr lang="en-US" sz="32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take_exactly</a:t>
            </a:r>
            <a:endParaRPr lang="en-US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AA5B52-34C0-4D0F-A7DA-EAA39B231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B6F439-2FE3-4CD3-B576-5EE8DB9EC0B9}"/>
              </a:ext>
            </a:extLst>
          </p:cNvPr>
          <p:cNvSpPr txBox="1"/>
          <p:nvPr/>
        </p:nvSpPr>
        <p:spPr>
          <a:xfrm>
            <a:off x="677334" y="1416308"/>
            <a:ext cx="7165744" cy="5047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take_exactly_range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R base;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n;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{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(); 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{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(); --n; 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n == </a:t>
            </a:r>
            <a:r>
              <a:rPr lang="en-US" sz="1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 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endParaRPr lang="en-US" sz="1400" dirty="0">
              <a:solidFill>
                <a:srgbClr val="000000"/>
              </a:solidFill>
              <a:latin typeface="Fira Code, Consolas,  Courier New"/>
            </a:endParaRP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position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n = </a:t>
            </a:r>
            <a:r>
              <a:rPr lang="en-US" sz="1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(; </a:t>
            </a:r>
            <a:r>
              <a:rPr lang="en-US" sz="14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();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(), ++n)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())) { 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break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 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n;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until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take_exactly_range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dirty="0">
                <a:solidFill>
                  <a:srgbClr val="267F99"/>
                </a:solidFill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take_exactly_range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&lt;R&gt;{range,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position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(range,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)};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44948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2E0B3-C14F-4B43-A170-1E15B4276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Ranges: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until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8A647-FD60-460B-9F58-653AE4E48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923866" cy="3880773"/>
          </a:xfrm>
        </p:spPr>
        <p:txBody>
          <a:bodyPr>
            <a:normAutofit/>
          </a:bodyPr>
          <a:lstStyle/>
          <a:p>
            <a:r>
              <a:rPr lang="en-US" dirty="0"/>
              <a:t>Consider: I want the range </a:t>
            </a:r>
            <a:r>
              <a:rPr lang="en-US" i="1" dirty="0"/>
              <a:t>until </a:t>
            </a:r>
            <a:r>
              <a:rPr lang="en-US" dirty="0"/>
              <a:t>the first element that satisfies a predicate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5BA6D-9248-44A7-B9B6-E7851883F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321867-4CE1-467B-AF4C-F040738AE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04BF6D-C785-4A7A-BE72-2B77B1907E6F}"/>
              </a:ext>
            </a:extLst>
          </p:cNvPr>
          <p:cNvSpPr txBox="1"/>
          <p:nvPr/>
        </p:nvSpPr>
        <p:spPr>
          <a:xfrm>
            <a:off x="785387" y="1707227"/>
            <a:ext cx="8991564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008000"/>
                </a:solidFill>
                <a:effectLst/>
                <a:latin typeface="Fira Code, Consolas,  Courier New"/>
              </a:rPr>
              <a:t>// C++</a:t>
            </a:r>
            <a:endParaRPr lang="en-US" sz="1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S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until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first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S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last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subrange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subrange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&gt;{first, 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(first, last,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)};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endParaRPr lang="en-US" sz="1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400" b="0" dirty="0">
                <a:solidFill>
                  <a:srgbClr val="008000"/>
                </a:solidFill>
                <a:effectLst/>
                <a:latin typeface="Fira Code, Consolas,  Courier New"/>
              </a:rPr>
              <a:t>// D</a:t>
            </a:r>
            <a:endParaRPr lang="en-US" sz="1400" dirty="0">
              <a:solidFill>
                <a:srgbClr val="000000"/>
              </a:solidFill>
              <a:latin typeface="Fira Code, Consolas,  Courier New"/>
            </a:endParaRP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position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n = </a:t>
            </a:r>
            <a:r>
              <a:rPr lang="en-US" sz="1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(; </a:t>
            </a:r>
            <a:r>
              <a:rPr lang="en-US" sz="14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();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(), ++n)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())) { 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break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 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n;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until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take_exactly_range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dirty="0">
                <a:solidFill>
                  <a:srgbClr val="267F99"/>
                </a:solidFill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take_exactly_range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dirty="0">
                <a:solidFill>
                  <a:srgbClr val="267F99"/>
                </a:solidFill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&gt;{range,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position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(range,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)};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7605F-2AE2-42F3-8C48-5353747400E8}"/>
              </a:ext>
            </a:extLst>
          </p:cNvPr>
          <p:cNvSpPr/>
          <p:nvPr/>
        </p:nvSpPr>
        <p:spPr>
          <a:xfrm>
            <a:off x="1936596" y="2341757"/>
            <a:ext cx="5166731" cy="345688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159074-AB5F-4054-846C-6FB7FF95938D}"/>
              </a:ext>
            </a:extLst>
          </p:cNvPr>
          <p:cNvSpPr/>
          <p:nvPr/>
        </p:nvSpPr>
        <p:spPr>
          <a:xfrm>
            <a:off x="1936596" y="5528675"/>
            <a:ext cx="5690838" cy="403773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630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0BEF-1BFB-4FCB-A663-428F77B4D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Ranges: splitting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7C7B15-AFCF-420D-A912-4258630E7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019C8-73CC-4A05-9C73-49105CDCB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2D4795-D7E9-469F-8FBC-876EC7EFC8C8}"/>
              </a:ext>
            </a:extLst>
          </p:cNvPr>
          <p:cNvSpPr/>
          <p:nvPr/>
        </p:nvSpPr>
        <p:spPr>
          <a:xfrm>
            <a:off x="2091006" y="208123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76F731-6DD1-44EC-B6B1-F83389FAD145}"/>
              </a:ext>
            </a:extLst>
          </p:cNvPr>
          <p:cNvSpPr/>
          <p:nvPr/>
        </p:nvSpPr>
        <p:spPr>
          <a:xfrm>
            <a:off x="2911622" y="208123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40CAD3-E817-4F5E-8073-107EF2AE2C04}"/>
              </a:ext>
            </a:extLst>
          </p:cNvPr>
          <p:cNvSpPr/>
          <p:nvPr/>
        </p:nvSpPr>
        <p:spPr>
          <a:xfrm>
            <a:off x="3732238" y="208123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980AC6-F155-4C84-9581-1049DFC41ED2}"/>
              </a:ext>
            </a:extLst>
          </p:cNvPr>
          <p:cNvSpPr/>
          <p:nvPr/>
        </p:nvSpPr>
        <p:spPr>
          <a:xfrm>
            <a:off x="4552854" y="208123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95E8A9-12A3-4C05-AB71-27104E716DF1}"/>
              </a:ext>
            </a:extLst>
          </p:cNvPr>
          <p:cNvSpPr/>
          <p:nvPr/>
        </p:nvSpPr>
        <p:spPr>
          <a:xfrm>
            <a:off x="5373470" y="208123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778996-6DF1-4241-8F9C-526D28527510}"/>
              </a:ext>
            </a:extLst>
          </p:cNvPr>
          <p:cNvSpPr/>
          <p:nvPr/>
        </p:nvSpPr>
        <p:spPr>
          <a:xfrm>
            <a:off x="6194086" y="208123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1592FC-54D6-4AE1-A37A-F84AC11FA948}"/>
              </a:ext>
            </a:extLst>
          </p:cNvPr>
          <p:cNvSpPr/>
          <p:nvPr/>
        </p:nvSpPr>
        <p:spPr>
          <a:xfrm>
            <a:off x="7014702" y="208123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34652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0BEF-1BFB-4FCB-A663-428F77B4D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Ranges: splitting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7C7B15-AFCF-420D-A912-4258630E7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019C8-73CC-4A05-9C73-49105CDCB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2D4795-D7E9-469F-8FBC-876EC7EFC8C8}"/>
              </a:ext>
            </a:extLst>
          </p:cNvPr>
          <p:cNvSpPr/>
          <p:nvPr/>
        </p:nvSpPr>
        <p:spPr>
          <a:xfrm>
            <a:off x="1625991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76F731-6DD1-44EC-B6B1-F83389FAD145}"/>
              </a:ext>
            </a:extLst>
          </p:cNvPr>
          <p:cNvSpPr/>
          <p:nvPr/>
        </p:nvSpPr>
        <p:spPr>
          <a:xfrm>
            <a:off x="2446607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40CAD3-E817-4F5E-8073-107EF2AE2C04}"/>
              </a:ext>
            </a:extLst>
          </p:cNvPr>
          <p:cNvSpPr/>
          <p:nvPr/>
        </p:nvSpPr>
        <p:spPr>
          <a:xfrm>
            <a:off x="3267223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980AC6-F155-4C84-9581-1049DFC41ED2}"/>
              </a:ext>
            </a:extLst>
          </p:cNvPr>
          <p:cNvSpPr/>
          <p:nvPr/>
        </p:nvSpPr>
        <p:spPr>
          <a:xfrm>
            <a:off x="4087839" y="1939077"/>
            <a:ext cx="1187546" cy="118754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95E8A9-12A3-4C05-AB71-27104E716DF1}"/>
              </a:ext>
            </a:extLst>
          </p:cNvPr>
          <p:cNvSpPr/>
          <p:nvPr/>
        </p:nvSpPr>
        <p:spPr>
          <a:xfrm>
            <a:off x="5271218" y="1939077"/>
            <a:ext cx="1187545" cy="118754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778996-6DF1-4241-8F9C-526D28527510}"/>
              </a:ext>
            </a:extLst>
          </p:cNvPr>
          <p:cNvSpPr/>
          <p:nvPr/>
        </p:nvSpPr>
        <p:spPr>
          <a:xfrm>
            <a:off x="6458763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1592FC-54D6-4AE1-A37A-F84AC11FA948}"/>
              </a:ext>
            </a:extLst>
          </p:cNvPr>
          <p:cNvSpPr/>
          <p:nvPr/>
        </p:nvSpPr>
        <p:spPr>
          <a:xfrm>
            <a:off x="7279379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F872C4-D1AA-4F67-879D-FE036A5CA1E6}"/>
              </a:ext>
            </a:extLst>
          </p:cNvPr>
          <p:cNvSpPr txBox="1"/>
          <p:nvPr/>
        </p:nvSpPr>
        <p:spPr>
          <a:xfrm>
            <a:off x="1479572" y="4441867"/>
            <a:ext cx="6849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mid =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search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(first, last, first2, last2);</a:t>
            </a:r>
          </a:p>
        </p:txBody>
      </p:sp>
    </p:spTree>
    <p:extLst>
      <p:ext uri="{BB962C8B-B14F-4D97-AF65-F5344CB8AC3E}">
        <p14:creationId xmlns:p14="http://schemas.microsoft.com/office/powerpoint/2010/main" val="857583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0BEF-1BFB-4FCB-A663-428F77B4D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Ranges: splitting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7C7B15-AFCF-420D-A912-4258630E7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019C8-73CC-4A05-9C73-49105CDCB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2D4795-D7E9-469F-8FBC-876EC7EFC8C8}"/>
              </a:ext>
            </a:extLst>
          </p:cNvPr>
          <p:cNvSpPr/>
          <p:nvPr/>
        </p:nvSpPr>
        <p:spPr>
          <a:xfrm>
            <a:off x="1625991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76F731-6DD1-44EC-B6B1-F83389FAD145}"/>
              </a:ext>
            </a:extLst>
          </p:cNvPr>
          <p:cNvSpPr/>
          <p:nvPr/>
        </p:nvSpPr>
        <p:spPr>
          <a:xfrm>
            <a:off x="2446607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40CAD3-E817-4F5E-8073-107EF2AE2C04}"/>
              </a:ext>
            </a:extLst>
          </p:cNvPr>
          <p:cNvSpPr/>
          <p:nvPr/>
        </p:nvSpPr>
        <p:spPr>
          <a:xfrm>
            <a:off x="3267223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980AC6-F155-4C84-9581-1049DFC41ED2}"/>
              </a:ext>
            </a:extLst>
          </p:cNvPr>
          <p:cNvSpPr/>
          <p:nvPr/>
        </p:nvSpPr>
        <p:spPr>
          <a:xfrm>
            <a:off x="4087839" y="1939077"/>
            <a:ext cx="1187546" cy="118754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95E8A9-12A3-4C05-AB71-27104E716DF1}"/>
              </a:ext>
            </a:extLst>
          </p:cNvPr>
          <p:cNvSpPr/>
          <p:nvPr/>
        </p:nvSpPr>
        <p:spPr>
          <a:xfrm>
            <a:off x="5271218" y="1939077"/>
            <a:ext cx="1187545" cy="118754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778996-6DF1-4241-8F9C-526D28527510}"/>
              </a:ext>
            </a:extLst>
          </p:cNvPr>
          <p:cNvSpPr/>
          <p:nvPr/>
        </p:nvSpPr>
        <p:spPr>
          <a:xfrm>
            <a:off x="6458763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1592FC-54D6-4AE1-A37A-F84AC11FA948}"/>
              </a:ext>
            </a:extLst>
          </p:cNvPr>
          <p:cNvSpPr/>
          <p:nvPr/>
        </p:nvSpPr>
        <p:spPr>
          <a:xfrm>
            <a:off x="7279379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F872C4-D1AA-4F67-879D-FE036A5CA1E6}"/>
              </a:ext>
            </a:extLst>
          </p:cNvPr>
          <p:cNvSpPr txBox="1"/>
          <p:nvPr/>
        </p:nvSpPr>
        <p:spPr>
          <a:xfrm>
            <a:off x="1479572" y="4441867"/>
            <a:ext cx="6849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mid =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search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(first, last, first2, last2);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BCD09CB-D53E-4430-86C2-3FF17BF26C33}"/>
              </a:ext>
            </a:extLst>
          </p:cNvPr>
          <p:cNvCxnSpPr>
            <a:cxnSpLocks/>
          </p:cNvCxnSpPr>
          <p:nvPr/>
        </p:nvCxnSpPr>
        <p:spPr>
          <a:xfrm flipV="1">
            <a:off x="1916551" y="3267790"/>
            <a:ext cx="0" cy="46093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8038BA-6B50-42EA-9B03-9F191E79E53D}"/>
              </a:ext>
            </a:extLst>
          </p:cNvPr>
          <p:cNvCxnSpPr>
            <a:cxnSpLocks/>
          </p:cNvCxnSpPr>
          <p:nvPr/>
        </p:nvCxnSpPr>
        <p:spPr>
          <a:xfrm flipV="1">
            <a:off x="8459591" y="3267790"/>
            <a:ext cx="0" cy="46093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D2BB1E-066C-4359-9BE3-3222D692062D}"/>
              </a:ext>
            </a:extLst>
          </p:cNvPr>
          <p:cNvCxnSpPr>
            <a:cxnSpLocks/>
          </p:cNvCxnSpPr>
          <p:nvPr/>
        </p:nvCxnSpPr>
        <p:spPr>
          <a:xfrm flipV="1">
            <a:off x="4681612" y="3267790"/>
            <a:ext cx="0" cy="500097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4363C84-2116-436D-8ACB-86260A884AD9}"/>
              </a:ext>
            </a:extLst>
          </p:cNvPr>
          <p:cNvCxnSpPr>
            <a:cxnSpLocks/>
          </p:cNvCxnSpPr>
          <p:nvPr/>
        </p:nvCxnSpPr>
        <p:spPr>
          <a:xfrm flipV="1">
            <a:off x="6869071" y="3248206"/>
            <a:ext cx="0" cy="500097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E47BB17-4BDA-479E-979D-FA8BCC9C71B6}"/>
              </a:ext>
            </a:extLst>
          </p:cNvPr>
          <p:cNvSpPr txBox="1"/>
          <p:nvPr/>
        </p:nvSpPr>
        <p:spPr>
          <a:xfrm>
            <a:off x="1479572" y="3767887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first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82489A-5F26-48EC-9E95-41E615B67BC6}"/>
              </a:ext>
            </a:extLst>
          </p:cNvPr>
          <p:cNvSpPr txBox="1"/>
          <p:nvPr/>
        </p:nvSpPr>
        <p:spPr>
          <a:xfrm>
            <a:off x="3831058" y="3800602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mid.begin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074576-E834-4AF2-8AFF-F85C2BB0E535}"/>
              </a:ext>
            </a:extLst>
          </p:cNvPr>
          <p:cNvSpPr txBox="1"/>
          <p:nvPr/>
        </p:nvSpPr>
        <p:spPr>
          <a:xfrm>
            <a:off x="6156376" y="3800628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mid.end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45364F-97C5-4494-B8E4-B095FDA96979}"/>
              </a:ext>
            </a:extLst>
          </p:cNvPr>
          <p:cNvSpPr txBox="1"/>
          <p:nvPr/>
        </p:nvSpPr>
        <p:spPr>
          <a:xfrm>
            <a:off x="8099995" y="384870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last</a:t>
            </a:r>
          </a:p>
        </p:txBody>
      </p:sp>
    </p:spTree>
    <p:extLst>
      <p:ext uri="{BB962C8B-B14F-4D97-AF65-F5344CB8AC3E}">
        <p14:creationId xmlns:p14="http://schemas.microsoft.com/office/powerpoint/2010/main" val="1361785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0BEF-1BFB-4FCB-A663-428F77B4D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Ranges: splitting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7C7B15-AFCF-420D-A912-4258630E7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019C8-73CC-4A05-9C73-49105CDCB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2D4795-D7E9-469F-8FBC-876EC7EFC8C8}"/>
              </a:ext>
            </a:extLst>
          </p:cNvPr>
          <p:cNvSpPr/>
          <p:nvPr/>
        </p:nvSpPr>
        <p:spPr>
          <a:xfrm>
            <a:off x="1095934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76F731-6DD1-44EC-B6B1-F83389FAD145}"/>
              </a:ext>
            </a:extLst>
          </p:cNvPr>
          <p:cNvSpPr/>
          <p:nvPr/>
        </p:nvSpPr>
        <p:spPr>
          <a:xfrm>
            <a:off x="1913220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40CAD3-E817-4F5E-8073-107EF2AE2C04}"/>
              </a:ext>
            </a:extLst>
          </p:cNvPr>
          <p:cNvSpPr/>
          <p:nvPr/>
        </p:nvSpPr>
        <p:spPr>
          <a:xfrm>
            <a:off x="2733836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980AC6-F155-4C84-9581-1049DFC41ED2}"/>
              </a:ext>
            </a:extLst>
          </p:cNvPr>
          <p:cNvSpPr/>
          <p:nvPr/>
        </p:nvSpPr>
        <p:spPr>
          <a:xfrm>
            <a:off x="4166036" y="2084832"/>
            <a:ext cx="820616" cy="8206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95E8A9-12A3-4C05-AB71-27104E716DF1}"/>
              </a:ext>
            </a:extLst>
          </p:cNvPr>
          <p:cNvSpPr/>
          <p:nvPr/>
        </p:nvSpPr>
        <p:spPr>
          <a:xfrm>
            <a:off x="4982745" y="2084832"/>
            <a:ext cx="820616" cy="8206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778996-6DF1-4241-8F9C-526D28527510}"/>
              </a:ext>
            </a:extLst>
          </p:cNvPr>
          <p:cNvSpPr/>
          <p:nvPr/>
        </p:nvSpPr>
        <p:spPr>
          <a:xfrm>
            <a:off x="6458763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1592FC-54D6-4AE1-A37A-F84AC11FA948}"/>
              </a:ext>
            </a:extLst>
          </p:cNvPr>
          <p:cNvSpPr/>
          <p:nvPr/>
        </p:nvSpPr>
        <p:spPr>
          <a:xfrm>
            <a:off x="7279379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F872C4-D1AA-4F67-879D-FE036A5CA1E6}"/>
              </a:ext>
            </a:extLst>
          </p:cNvPr>
          <p:cNvSpPr txBox="1"/>
          <p:nvPr/>
        </p:nvSpPr>
        <p:spPr>
          <a:xfrm>
            <a:off x="606952" y="4432518"/>
            <a:ext cx="759053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Fira Code, Consolas,  Courier New"/>
              </a:rPr>
              <a:t>         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S2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find_split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first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last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first2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S2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last2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mid  =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search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(first, last, first2, last2);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pre  =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subrange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(first,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mid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post =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subrange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mid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(), last);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tuple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(pre, mid, post);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BCD09CB-D53E-4430-86C2-3FF17BF26C33}"/>
              </a:ext>
            </a:extLst>
          </p:cNvPr>
          <p:cNvCxnSpPr>
            <a:cxnSpLocks/>
          </p:cNvCxnSpPr>
          <p:nvPr/>
        </p:nvCxnSpPr>
        <p:spPr>
          <a:xfrm flipV="1">
            <a:off x="1516522" y="3267790"/>
            <a:ext cx="0" cy="46093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8038BA-6B50-42EA-9B03-9F191E79E53D}"/>
              </a:ext>
            </a:extLst>
          </p:cNvPr>
          <p:cNvCxnSpPr>
            <a:cxnSpLocks/>
          </p:cNvCxnSpPr>
          <p:nvPr/>
        </p:nvCxnSpPr>
        <p:spPr>
          <a:xfrm flipV="1">
            <a:off x="8459591" y="3267790"/>
            <a:ext cx="0" cy="46093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D2BB1E-066C-4359-9BE3-3222D692062D}"/>
              </a:ext>
            </a:extLst>
          </p:cNvPr>
          <p:cNvCxnSpPr>
            <a:cxnSpLocks/>
          </p:cNvCxnSpPr>
          <p:nvPr/>
        </p:nvCxnSpPr>
        <p:spPr>
          <a:xfrm flipV="1">
            <a:off x="4580012" y="3267816"/>
            <a:ext cx="0" cy="500097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4363C84-2116-436D-8ACB-86260A884AD9}"/>
              </a:ext>
            </a:extLst>
          </p:cNvPr>
          <p:cNvCxnSpPr>
            <a:cxnSpLocks/>
          </p:cNvCxnSpPr>
          <p:nvPr/>
        </p:nvCxnSpPr>
        <p:spPr>
          <a:xfrm flipV="1">
            <a:off x="6869071" y="3248206"/>
            <a:ext cx="0" cy="500097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E47BB17-4BDA-479E-979D-FA8BCC9C71B6}"/>
              </a:ext>
            </a:extLst>
          </p:cNvPr>
          <p:cNvSpPr txBox="1"/>
          <p:nvPr/>
        </p:nvSpPr>
        <p:spPr>
          <a:xfrm>
            <a:off x="1079543" y="3767887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first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82489A-5F26-48EC-9E95-41E615B67BC6}"/>
              </a:ext>
            </a:extLst>
          </p:cNvPr>
          <p:cNvSpPr txBox="1"/>
          <p:nvPr/>
        </p:nvSpPr>
        <p:spPr>
          <a:xfrm>
            <a:off x="3729458" y="3800628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mid.begin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074576-E834-4AF2-8AFF-F85C2BB0E535}"/>
              </a:ext>
            </a:extLst>
          </p:cNvPr>
          <p:cNvSpPr txBox="1"/>
          <p:nvPr/>
        </p:nvSpPr>
        <p:spPr>
          <a:xfrm>
            <a:off x="6156376" y="3800628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mid.end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45364F-97C5-4494-B8E4-B095FDA96979}"/>
              </a:ext>
            </a:extLst>
          </p:cNvPr>
          <p:cNvSpPr txBox="1"/>
          <p:nvPr/>
        </p:nvSpPr>
        <p:spPr>
          <a:xfrm>
            <a:off x="8099995" y="384870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last</a:t>
            </a:r>
          </a:p>
        </p:txBody>
      </p:sp>
    </p:spTree>
    <p:extLst>
      <p:ext uri="{BB962C8B-B14F-4D97-AF65-F5344CB8AC3E}">
        <p14:creationId xmlns:p14="http://schemas.microsoft.com/office/powerpoint/2010/main" val="1495568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0BEF-1BFB-4FCB-A663-428F77B4D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Ranges: splitting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7C7B15-AFCF-420D-A912-4258630E7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019C8-73CC-4A05-9C73-49105CDCB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2D4795-D7E9-469F-8FBC-876EC7EFC8C8}"/>
              </a:ext>
            </a:extLst>
          </p:cNvPr>
          <p:cNvSpPr/>
          <p:nvPr/>
        </p:nvSpPr>
        <p:spPr>
          <a:xfrm>
            <a:off x="1095934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76F731-6DD1-44EC-B6B1-F83389FAD145}"/>
              </a:ext>
            </a:extLst>
          </p:cNvPr>
          <p:cNvSpPr/>
          <p:nvPr/>
        </p:nvSpPr>
        <p:spPr>
          <a:xfrm>
            <a:off x="1913220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40CAD3-E817-4F5E-8073-107EF2AE2C04}"/>
              </a:ext>
            </a:extLst>
          </p:cNvPr>
          <p:cNvSpPr/>
          <p:nvPr/>
        </p:nvSpPr>
        <p:spPr>
          <a:xfrm>
            <a:off x="2733836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980AC6-F155-4C84-9581-1049DFC41ED2}"/>
              </a:ext>
            </a:extLst>
          </p:cNvPr>
          <p:cNvSpPr/>
          <p:nvPr/>
        </p:nvSpPr>
        <p:spPr>
          <a:xfrm>
            <a:off x="4821438" y="2084832"/>
            <a:ext cx="820616" cy="8206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95E8A9-12A3-4C05-AB71-27104E716DF1}"/>
              </a:ext>
            </a:extLst>
          </p:cNvPr>
          <p:cNvSpPr/>
          <p:nvPr/>
        </p:nvSpPr>
        <p:spPr>
          <a:xfrm>
            <a:off x="5638147" y="2084832"/>
            <a:ext cx="820616" cy="8206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778996-6DF1-4241-8F9C-526D28527510}"/>
              </a:ext>
            </a:extLst>
          </p:cNvPr>
          <p:cNvSpPr/>
          <p:nvPr/>
        </p:nvSpPr>
        <p:spPr>
          <a:xfrm>
            <a:off x="6458763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1592FC-54D6-4AE1-A37A-F84AC11FA948}"/>
              </a:ext>
            </a:extLst>
          </p:cNvPr>
          <p:cNvSpPr/>
          <p:nvPr/>
        </p:nvSpPr>
        <p:spPr>
          <a:xfrm>
            <a:off x="7279379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8038BA-6B50-42EA-9B03-9F191E79E53D}"/>
              </a:ext>
            </a:extLst>
          </p:cNvPr>
          <p:cNvCxnSpPr>
            <a:cxnSpLocks/>
          </p:cNvCxnSpPr>
          <p:nvPr/>
        </p:nvCxnSpPr>
        <p:spPr>
          <a:xfrm flipV="1">
            <a:off x="8459591" y="3267790"/>
            <a:ext cx="0" cy="46093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D2BB1E-066C-4359-9BE3-3222D692062D}"/>
              </a:ext>
            </a:extLst>
          </p:cNvPr>
          <p:cNvCxnSpPr>
            <a:cxnSpLocks/>
          </p:cNvCxnSpPr>
          <p:nvPr/>
        </p:nvCxnSpPr>
        <p:spPr>
          <a:xfrm flipV="1">
            <a:off x="5245447" y="3248206"/>
            <a:ext cx="0" cy="500097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4363C84-2116-436D-8ACB-86260A884AD9}"/>
              </a:ext>
            </a:extLst>
          </p:cNvPr>
          <p:cNvCxnSpPr>
            <a:cxnSpLocks/>
          </p:cNvCxnSpPr>
          <p:nvPr/>
        </p:nvCxnSpPr>
        <p:spPr>
          <a:xfrm flipV="1">
            <a:off x="6869071" y="3248206"/>
            <a:ext cx="0" cy="500097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782489A-5F26-48EC-9E95-41E615B67BC6}"/>
              </a:ext>
            </a:extLst>
          </p:cNvPr>
          <p:cNvSpPr txBox="1"/>
          <p:nvPr/>
        </p:nvSpPr>
        <p:spPr>
          <a:xfrm>
            <a:off x="4394893" y="3781018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mid.begin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074576-E834-4AF2-8AFF-F85C2BB0E535}"/>
              </a:ext>
            </a:extLst>
          </p:cNvPr>
          <p:cNvSpPr txBox="1"/>
          <p:nvPr/>
        </p:nvSpPr>
        <p:spPr>
          <a:xfrm>
            <a:off x="6156376" y="3800628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mid.end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45364F-97C5-4494-B8E4-B095FDA96979}"/>
              </a:ext>
            </a:extLst>
          </p:cNvPr>
          <p:cNvSpPr txBox="1"/>
          <p:nvPr/>
        </p:nvSpPr>
        <p:spPr>
          <a:xfrm>
            <a:off x="8099995" y="384870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last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7D4124-FD77-47C8-BFAD-30BABF575E00}"/>
              </a:ext>
            </a:extLst>
          </p:cNvPr>
          <p:cNvSpPr txBox="1"/>
          <p:nvPr/>
        </p:nvSpPr>
        <p:spPr>
          <a:xfrm>
            <a:off x="606952" y="4432518"/>
            <a:ext cx="783740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Fira Code, Consolas,  Courier New"/>
              </a:rPr>
              <a:t>         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S2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find_split_before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first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last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first2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S2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last2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 {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    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mid  =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search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(first, last, first2, last2);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    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pre  =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subrange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(first,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mid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());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    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post =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subrange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mid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(), last);</a:t>
            </a:r>
          </a:p>
          <a:p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    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tuple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(pre, post);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A611741-05D7-4067-9563-6B6AD8B636BB}"/>
              </a:ext>
            </a:extLst>
          </p:cNvPr>
          <p:cNvCxnSpPr>
            <a:cxnSpLocks/>
          </p:cNvCxnSpPr>
          <p:nvPr/>
        </p:nvCxnSpPr>
        <p:spPr>
          <a:xfrm flipV="1">
            <a:off x="1516522" y="3267790"/>
            <a:ext cx="0" cy="46093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B8C45E0-FE3B-4342-97FF-31F317EEAB06}"/>
              </a:ext>
            </a:extLst>
          </p:cNvPr>
          <p:cNvSpPr txBox="1"/>
          <p:nvPr/>
        </p:nvSpPr>
        <p:spPr>
          <a:xfrm>
            <a:off x="1079543" y="3767887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first</a:t>
            </a:r>
          </a:p>
        </p:txBody>
      </p:sp>
    </p:spTree>
    <p:extLst>
      <p:ext uri="{BB962C8B-B14F-4D97-AF65-F5344CB8AC3E}">
        <p14:creationId xmlns:p14="http://schemas.microsoft.com/office/powerpoint/2010/main" val="3841553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0BEF-1BFB-4FCB-A663-428F77B4D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Ranges: splitting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7C7B15-AFCF-420D-A912-4258630E7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019C8-73CC-4A05-9C73-49105CDCB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2D4795-D7E9-469F-8FBC-876EC7EFC8C8}"/>
              </a:ext>
            </a:extLst>
          </p:cNvPr>
          <p:cNvSpPr/>
          <p:nvPr/>
        </p:nvSpPr>
        <p:spPr>
          <a:xfrm>
            <a:off x="1095934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76F731-6DD1-44EC-B6B1-F83389FAD145}"/>
              </a:ext>
            </a:extLst>
          </p:cNvPr>
          <p:cNvSpPr/>
          <p:nvPr/>
        </p:nvSpPr>
        <p:spPr>
          <a:xfrm>
            <a:off x="1913220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40CAD3-E817-4F5E-8073-107EF2AE2C04}"/>
              </a:ext>
            </a:extLst>
          </p:cNvPr>
          <p:cNvSpPr/>
          <p:nvPr/>
        </p:nvSpPr>
        <p:spPr>
          <a:xfrm>
            <a:off x="2733836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980AC6-F155-4C84-9581-1049DFC41ED2}"/>
              </a:ext>
            </a:extLst>
          </p:cNvPr>
          <p:cNvSpPr/>
          <p:nvPr/>
        </p:nvSpPr>
        <p:spPr>
          <a:xfrm>
            <a:off x="3554452" y="2084832"/>
            <a:ext cx="820616" cy="8206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95E8A9-12A3-4C05-AB71-27104E716DF1}"/>
              </a:ext>
            </a:extLst>
          </p:cNvPr>
          <p:cNvSpPr/>
          <p:nvPr/>
        </p:nvSpPr>
        <p:spPr>
          <a:xfrm>
            <a:off x="4371161" y="2084832"/>
            <a:ext cx="820616" cy="8206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778996-6DF1-4241-8F9C-526D28527510}"/>
              </a:ext>
            </a:extLst>
          </p:cNvPr>
          <p:cNvSpPr/>
          <p:nvPr/>
        </p:nvSpPr>
        <p:spPr>
          <a:xfrm>
            <a:off x="6458763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1592FC-54D6-4AE1-A37A-F84AC11FA948}"/>
              </a:ext>
            </a:extLst>
          </p:cNvPr>
          <p:cNvSpPr/>
          <p:nvPr/>
        </p:nvSpPr>
        <p:spPr>
          <a:xfrm>
            <a:off x="7279379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8038BA-6B50-42EA-9B03-9F191E79E53D}"/>
              </a:ext>
            </a:extLst>
          </p:cNvPr>
          <p:cNvCxnSpPr>
            <a:cxnSpLocks/>
          </p:cNvCxnSpPr>
          <p:nvPr/>
        </p:nvCxnSpPr>
        <p:spPr>
          <a:xfrm flipV="1">
            <a:off x="8459591" y="3267790"/>
            <a:ext cx="0" cy="46093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D2BB1E-066C-4359-9BE3-3222D692062D}"/>
              </a:ext>
            </a:extLst>
          </p:cNvPr>
          <p:cNvCxnSpPr>
            <a:cxnSpLocks/>
          </p:cNvCxnSpPr>
          <p:nvPr/>
        </p:nvCxnSpPr>
        <p:spPr>
          <a:xfrm flipV="1">
            <a:off x="3997511" y="3248206"/>
            <a:ext cx="0" cy="500097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4363C84-2116-436D-8ACB-86260A884AD9}"/>
              </a:ext>
            </a:extLst>
          </p:cNvPr>
          <p:cNvCxnSpPr>
            <a:cxnSpLocks/>
          </p:cNvCxnSpPr>
          <p:nvPr/>
        </p:nvCxnSpPr>
        <p:spPr>
          <a:xfrm flipV="1">
            <a:off x="6869071" y="3248206"/>
            <a:ext cx="0" cy="500097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782489A-5F26-48EC-9E95-41E615B67BC6}"/>
              </a:ext>
            </a:extLst>
          </p:cNvPr>
          <p:cNvSpPr txBox="1"/>
          <p:nvPr/>
        </p:nvSpPr>
        <p:spPr>
          <a:xfrm>
            <a:off x="3146957" y="3781018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mid.begin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074576-E834-4AF2-8AFF-F85C2BB0E535}"/>
              </a:ext>
            </a:extLst>
          </p:cNvPr>
          <p:cNvSpPr txBox="1"/>
          <p:nvPr/>
        </p:nvSpPr>
        <p:spPr>
          <a:xfrm>
            <a:off x="6156376" y="3800628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mid.end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45364F-97C5-4494-B8E4-B095FDA96979}"/>
              </a:ext>
            </a:extLst>
          </p:cNvPr>
          <p:cNvSpPr txBox="1"/>
          <p:nvPr/>
        </p:nvSpPr>
        <p:spPr>
          <a:xfrm>
            <a:off x="8099995" y="384870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last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F054BB-E5FB-4598-BE6A-D35CB3C41E18}"/>
              </a:ext>
            </a:extLst>
          </p:cNvPr>
          <p:cNvSpPr txBox="1"/>
          <p:nvPr/>
        </p:nvSpPr>
        <p:spPr>
          <a:xfrm>
            <a:off x="606952" y="4432518"/>
            <a:ext cx="771397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Fira Code, Consolas,  Courier New"/>
              </a:rPr>
              <a:t>         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S2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find_split_after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first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last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first2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S2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last2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 {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    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mid  =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search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(first, last, first2, last2);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    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pre  =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subrange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(first,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mid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());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    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post =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subrange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mid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(), last);</a:t>
            </a:r>
          </a:p>
          <a:p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    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tuple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(pre, post);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915D28B-472C-43A9-BC9F-A0F2F90D6090}"/>
              </a:ext>
            </a:extLst>
          </p:cNvPr>
          <p:cNvCxnSpPr>
            <a:cxnSpLocks/>
          </p:cNvCxnSpPr>
          <p:nvPr/>
        </p:nvCxnSpPr>
        <p:spPr>
          <a:xfrm flipV="1">
            <a:off x="1516522" y="3267790"/>
            <a:ext cx="0" cy="46093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D1178D8-0CBE-47BD-B352-FF7AACEE12E1}"/>
              </a:ext>
            </a:extLst>
          </p:cNvPr>
          <p:cNvSpPr txBox="1"/>
          <p:nvPr/>
        </p:nvSpPr>
        <p:spPr>
          <a:xfrm>
            <a:off x="1079543" y="3767887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first</a:t>
            </a:r>
          </a:p>
        </p:txBody>
      </p:sp>
    </p:spTree>
    <p:extLst>
      <p:ext uri="{BB962C8B-B14F-4D97-AF65-F5344CB8AC3E}">
        <p14:creationId xmlns:p14="http://schemas.microsoft.com/office/powerpoint/2010/main" val="2452164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2E0B3-C14F-4B43-A170-1E15B4276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8A647-FD60-460B-9F58-653AE4E48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923866" cy="3880773"/>
          </a:xfrm>
        </p:spPr>
        <p:txBody>
          <a:bodyPr>
            <a:norm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findSplit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5BA6D-9248-44A7-B9B6-E7851883F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321867-4CE1-467B-AF4C-F040738AE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04BF6D-C785-4A7A-BE72-2B77B1907E6F}"/>
              </a:ext>
            </a:extLst>
          </p:cNvPr>
          <p:cNvSpPr txBox="1"/>
          <p:nvPr/>
        </p:nvSpPr>
        <p:spPr>
          <a:xfrm>
            <a:off x="1071394" y="1707227"/>
            <a:ext cx="3260829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findSplit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alias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400" b="0" dirty="0">
                <a:solidFill>
                  <a:srgbClr val="A31515"/>
                </a:solidFill>
                <a:effectLst/>
                <a:latin typeface="Fira Code, Consolas,  Courier New"/>
              </a:rPr>
              <a:t>"a == b"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isForwardRange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!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&amp;&amp;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isForwardRange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!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R2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static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Result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(S1,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S2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 if (isForwardRange!S1 &amp;&amp;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   isForwardRange!S2)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795E26"/>
                </a:solidFill>
                <a:effectLst/>
                <a:latin typeface="Fira Code, Consolas,  Courier New"/>
              </a:rPr>
              <a:t>this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S1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pre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S1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separator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S2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post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)(pre, separator, post);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opAssign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rhs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Tuple!(S1, S1, S2)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static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hasConstEmptyMember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!(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])))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opCast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(T :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)()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].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else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opCast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(T :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].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alias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static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(isSomeString!R1 &amp;&amp; isSomeString!R2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|| (isRandomAccessRange!R1 &amp;&amp; hasLength!R1 &amp;&amp; hasSlicing!R1 &amp;&amp; hasLength!R2))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balance =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find!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pred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(haystack, needle);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immutable pos1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-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balance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immutable pos2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balance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? pos1 : pos1 +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Result!(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.. pos1]),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[pos2 ..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]))(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.. pos1],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                               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[pos1 .. pos2],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                               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[pos2 ..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else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import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std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: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original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h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n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size_t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pos1, pos2;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&amp;&amp; 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binaryFun!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pred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++pos2;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else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n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h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pos2 = ++pos1;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  <a:r>
              <a:rPr lang="en-US" sz="400" b="0" dirty="0">
                <a:solidFill>
                  <a:srgbClr val="008000"/>
                </a:solidFill>
                <a:effectLst/>
                <a:latin typeface="Fira Code, Consolas,  Courier New"/>
              </a:rPr>
              <a:t> // incomplete match at the end of haystack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pos1 = pos2;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Result!(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(original, pos1)),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(h))(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(original, pos1),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(haystack, pos2 - pos1),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h);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C74A20-4C34-4697-A1F6-73D3B674EBFF}"/>
              </a:ext>
            </a:extLst>
          </p:cNvPr>
          <p:cNvSpPr/>
          <p:nvPr/>
        </p:nvSpPr>
        <p:spPr>
          <a:xfrm>
            <a:off x="6127977" y="2405184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F2B990-192C-4918-B6AB-DF70FDF4815C}"/>
              </a:ext>
            </a:extLst>
          </p:cNvPr>
          <p:cNvSpPr/>
          <p:nvPr/>
        </p:nvSpPr>
        <p:spPr>
          <a:xfrm>
            <a:off x="6945263" y="2405184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23B695-DCF2-4CF6-8BDD-F264DD53CB81}"/>
              </a:ext>
            </a:extLst>
          </p:cNvPr>
          <p:cNvSpPr/>
          <p:nvPr/>
        </p:nvSpPr>
        <p:spPr>
          <a:xfrm>
            <a:off x="7765879" y="2405184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EAD2CE-CB89-4F9C-A61B-30A3AD23FBF1}"/>
              </a:ext>
            </a:extLst>
          </p:cNvPr>
          <p:cNvSpPr/>
          <p:nvPr/>
        </p:nvSpPr>
        <p:spPr>
          <a:xfrm>
            <a:off x="6534955" y="3523437"/>
            <a:ext cx="820616" cy="8206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BFD467-A688-42C3-A31A-670F8DD641BF}"/>
              </a:ext>
            </a:extLst>
          </p:cNvPr>
          <p:cNvSpPr/>
          <p:nvPr/>
        </p:nvSpPr>
        <p:spPr>
          <a:xfrm>
            <a:off x="7351664" y="3523437"/>
            <a:ext cx="820616" cy="8206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3F99EA-B22C-4184-B8A1-B9779F5360E1}"/>
              </a:ext>
            </a:extLst>
          </p:cNvPr>
          <p:cNvSpPr/>
          <p:nvPr/>
        </p:nvSpPr>
        <p:spPr>
          <a:xfrm>
            <a:off x="6531048" y="4641690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040136-9C11-4E95-AF55-5D5B512B4F96}"/>
              </a:ext>
            </a:extLst>
          </p:cNvPr>
          <p:cNvSpPr/>
          <p:nvPr/>
        </p:nvSpPr>
        <p:spPr>
          <a:xfrm>
            <a:off x="7351664" y="4641690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91566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56A3A-2B87-43EE-8055-87F07FFEE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some sequence…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4C0BA-6FA4-4CD0-8AC2-31772A23E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A7FC79-3806-4947-A5C3-BAE72E80D9D5}"/>
              </a:ext>
            </a:extLst>
          </p:cNvPr>
          <p:cNvSpPr/>
          <p:nvPr/>
        </p:nvSpPr>
        <p:spPr>
          <a:xfrm>
            <a:off x="486509" y="3528646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EA2781-DE29-4708-9AE0-AE168A836180}"/>
              </a:ext>
            </a:extLst>
          </p:cNvPr>
          <p:cNvSpPr/>
          <p:nvPr/>
        </p:nvSpPr>
        <p:spPr>
          <a:xfrm>
            <a:off x="2461846" y="3528646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3910AA-CD71-4162-B722-3BC50F07C272}"/>
              </a:ext>
            </a:extLst>
          </p:cNvPr>
          <p:cNvSpPr/>
          <p:nvPr/>
        </p:nvSpPr>
        <p:spPr>
          <a:xfrm>
            <a:off x="4437182" y="3528646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A7863-BA1B-4184-8B7C-EF98A7724C24}"/>
              </a:ext>
            </a:extLst>
          </p:cNvPr>
          <p:cNvSpPr/>
          <p:nvPr/>
        </p:nvSpPr>
        <p:spPr>
          <a:xfrm>
            <a:off x="6412519" y="3528646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56374F-D5E6-48F0-AC12-7249092BBF86}"/>
              </a:ext>
            </a:extLst>
          </p:cNvPr>
          <p:cNvSpPr/>
          <p:nvPr/>
        </p:nvSpPr>
        <p:spPr>
          <a:xfrm>
            <a:off x="8387856" y="3516923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3C6073-9653-4749-AE6A-96B10F86C2C3}"/>
              </a:ext>
            </a:extLst>
          </p:cNvPr>
          <p:cNvSpPr/>
          <p:nvPr/>
        </p:nvSpPr>
        <p:spPr>
          <a:xfrm>
            <a:off x="10363192" y="3505200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8DBC65-A76A-4AB4-8B32-877B42BD9A4A}"/>
              </a:ext>
            </a:extLst>
          </p:cNvPr>
          <p:cNvSpPr/>
          <p:nvPr/>
        </p:nvSpPr>
        <p:spPr>
          <a:xfrm>
            <a:off x="1307125" y="3528646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C85D111-4986-4554-BFC3-202469F0BFA0}"/>
              </a:ext>
            </a:extLst>
          </p:cNvPr>
          <p:cNvCxnSpPr>
            <a:cxnSpLocks/>
          </p:cNvCxnSpPr>
          <p:nvPr/>
        </p:nvCxnSpPr>
        <p:spPr>
          <a:xfrm>
            <a:off x="1723293" y="3927231"/>
            <a:ext cx="73855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E1C6733A-FF79-4B82-90BC-5FCCA9FCE00C}"/>
              </a:ext>
            </a:extLst>
          </p:cNvPr>
          <p:cNvSpPr/>
          <p:nvPr/>
        </p:nvSpPr>
        <p:spPr>
          <a:xfrm>
            <a:off x="1670539" y="3862754"/>
            <a:ext cx="140677" cy="140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41AB2EE-5DC6-4F37-B406-04CFD75D2DDB}"/>
              </a:ext>
            </a:extLst>
          </p:cNvPr>
          <p:cNvGrpSpPr/>
          <p:nvPr/>
        </p:nvGrpSpPr>
        <p:grpSpPr>
          <a:xfrm>
            <a:off x="3282461" y="3528646"/>
            <a:ext cx="1154721" cy="820616"/>
            <a:chOff x="4390294" y="3493477"/>
            <a:chExt cx="1154721" cy="82061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7A0EFD-A27E-43FD-8EF0-9A158F3B7175}"/>
                </a:ext>
              </a:extLst>
            </p:cNvPr>
            <p:cNvSpPr/>
            <p:nvPr/>
          </p:nvSpPr>
          <p:spPr>
            <a:xfrm>
              <a:off x="4390294" y="3493477"/>
              <a:ext cx="820616" cy="8206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5852FCF-0541-4DD0-8009-4869D4B070D7}"/>
                </a:ext>
              </a:extLst>
            </p:cNvPr>
            <p:cNvCxnSpPr>
              <a:cxnSpLocks/>
            </p:cNvCxnSpPr>
            <p:nvPr/>
          </p:nvCxnSpPr>
          <p:spPr>
            <a:xfrm>
              <a:off x="4806462" y="3892062"/>
              <a:ext cx="73855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639251F-540E-4EC1-B504-37DDB13A4974}"/>
                </a:ext>
              </a:extLst>
            </p:cNvPr>
            <p:cNvSpPr/>
            <p:nvPr/>
          </p:nvSpPr>
          <p:spPr>
            <a:xfrm>
              <a:off x="4753708" y="3827585"/>
              <a:ext cx="140677" cy="14067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5B87675-24E7-44C7-A943-DC0CF802F018}"/>
              </a:ext>
            </a:extLst>
          </p:cNvPr>
          <p:cNvGrpSpPr/>
          <p:nvPr/>
        </p:nvGrpSpPr>
        <p:grpSpPr>
          <a:xfrm>
            <a:off x="5257798" y="3528646"/>
            <a:ext cx="1154721" cy="820616"/>
            <a:chOff x="4390294" y="3493477"/>
            <a:chExt cx="1154721" cy="82061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329F0F8-E71B-44F2-876F-B222E84615D5}"/>
                </a:ext>
              </a:extLst>
            </p:cNvPr>
            <p:cNvSpPr/>
            <p:nvPr/>
          </p:nvSpPr>
          <p:spPr>
            <a:xfrm>
              <a:off x="4390294" y="3493477"/>
              <a:ext cx="820616" cy="8206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55F81A-A51B-42CD-AF55-A8307C754F15}"/>
                </a:ext>
              </a:extLst>
            </p:cNvPr>
            <p:cNvCxnSpPr>
              <a:cxnSpLocks/>
            </p:cNvCxnSpPr>
            <p:nvPr/>
          </p:nvCxnSpPr>
          <p:spPr>
            <a:xfrm>
              <a:off x="4806462" y="3892062"/>
              <a:ext cx="73855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8E0AE1F-F205-4325-BCFF-AECF55EE510E}"/>
                </a:ext>
              </a:extLst>
            </p:cNvPr>
            <p:cNvSpPr/>
            <p:nvPr/>
          </p:nvSpPr>
          <p:spPr>
            <a:xfrm>
              <a:off x="4753708" y="3827585"/>
              <a:ext cx="140677" cy="14067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03AA07D-EC30-4F1C-A5C6-FE689BE4F92B}"/>
              </a:ext>
            </a:extLst>
          </p:cNvPr>
          <p:cNvGrpSpPr/>
          <p:nvPr/>
        </p:nvGrpSpPr>
        <p:grpSpPr>
          <a:xfrm>
            <a:off x="7233135" y="3528646"/>
            <a:ext cx="1154721" cy="820616"/>
            <a:chOff x="4390294" y="3493477"/>
            <a:chExt cx="1154721" cy="82061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EF0CD8F-43F7-4E50-8C2B-6BFA530564EB}"/>
                </a:ext>
              </a:extLst>
            </p:cNvPr>
            <p:cNvSpPr/>
            <p:nvPr/>
          </p:nvSpPr>
          <p:spPr>
            <a:xfrm>
              <a:off x="4390294" y="3493477"/>
              <a:ext cx="820616" cy="8206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0B446F4-758B-4403-8F2A-9F37D248C167}"/>
                </a:ext>
              </a:extLst>
            </p:cNvPr>
            <p:cNvCxnSpPr>
              <a:cxnSpLocks/>
            </p:cNvCxnSpPr>
            <p:nvPr/>
          </p:nvCxnSpPr>
          <p:spPr>
            <a:xfrm>
              <a:off x="4806462" y="3892062"/>
              <a:ext cx="73855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4A2D461-C95D-44B4-82ED-1C920521FA82}"/>
                </a:ext>
              </a:extLst>
            </p:cNvPr>
            <p:cNvSpPr/>
            <p:nvPr/>
          </p:nvSpPr>
          <p:spPr>
            <a:xfrm>
              <a:off x="4753708" y="3827585"/>
              <a:ext cx="140677" cy="14067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52ADB5-F46D-4D8A-B63E-B42C60BFB20B}"/>
              </a:ext>
            </a:extLst>
          </p:cNvPr>
          <p:cNvGrpSpPr/>
          <p:nvPr/>
        </p:nvGrpSpPr>
        <p:grpSpPr>
          <a:xfrm>
            <a:off x="9208471" y="3516923"/>
            <a:ext cx="1154721" cy="820616"/>
            <a:chOff x="4390294" y="3493477"/>
            <a:chExt cx="1154721" cy="82061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E42E23E-77C0-440B-9AF5-55A238E57B61}"/>
                </a:ext>
              </a:extLst>
            </p:cNvPr>
            <p:cNvSpPr/>
            <p:nvPr/>
          </p:nvSpPr>
          <p:spPr>
            <a:xfrm>
              <a:off x="4390294" y="3493477"/>
              <a:ext cx="820616" cy="8206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DD00BF0-FCA1-49EF-8947-4C6A0004D86F}"/>
                </a:ext>
              </a:extLst>
            </p:cNvPr>
            <p:cNvCxnSpPr>
              <a:cxnSpLocks/>
            </p:cNvCxnSpPr>
            <p:nvPr/>
          </p:nvCxnSpPr>
          <p:spPr>
            <a:xfrm>
              <a:off x="4806462" y="3892062"/>
              <a:ext cx="73855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FD9AE0A-E66E-4EF0-B183-A4A823F2C046}"/>
                </a:ext>
              </a:extLst>
            </p:cNvPr>
            <p:cNvSpPr/>
            <p:nvPr/>
          </p:nvSpPr>
          <p:spPr>
            <a:xfrm>
              <a:off x="4753708" y="3827585"/>
              <a:ext cx="140677" cy="14067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CCA37B3-4397-4BF3-A098-1EE57AC53D9F}"/>
              </a:ext>
            </a:extLst>
          </p:cNvPr>
          <p:cNvSpPr/>
          <p:nvPr/>
        </p:nvSpPr>
        <p:spPr>
          <a:xfrm>
            <a:off x="11183807" y="3505200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∅</a:t>
            </a:r>
            <a:endParaRPr lang="en-US" sz="2000" dirty="0">
              <a:solidFill>
                <a:schemeClr val="accent4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916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2E0B3-C14F-4B43-A170-1E15B4276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8A647-FD60-460B-9F58-653AE4E48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923866" cy="3880773"/>
          </a:xfrm>
        </p:spPr>
        <p:txBody>
          <a:bodyPr>
            <a:norm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findSplitBefore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5BA6D-9248-44A7-B9B6-E7851883F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321867-4CE1-467B-AF4C-F040738AE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04BF6D-C785-4A7A-BE72-2B77B1907E6F}"/>
              </a:ext>
            </a:extLst>
          </p:cNvPr>
          <p:cNvSpPr txBox="1"/>
          <p:nvPr/>
        </p:nvSpPr>
        <p:spPr>
          <a:xfrm>
            <a:off x="1071394" y="1707227"/>
            <a:ext cx="3199915" cy="464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findSplitBefore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alias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400" b="0" dirty="0">
                <a:solidFill>
                  <a:srgbClr val="A31515"/>
                </a:solidFill>
                <a:effectLst/>
                <a:latin typeface="Fira Code, Consolas,  Courier New"/>
              </a:rPr>
              <a:t>"a == b"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isForwardRange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!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&amp;&amp;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isForwardRange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!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R2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static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Result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(S1,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S2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 if (isForwardRange!S1 &amp;&amp;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   isForwardRange!S2)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795E26"/>
                </a:solidFill>
                <a:effectLst/>
                <a:latin typeface="Fira Code, Consolas,  Courier New"/>
              </a:rPr>
              <a:t>this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S1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pre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S2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post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)(pre, post);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opAssign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rhs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Tuple!(S1, S2)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static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hasConstEmptyMember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!(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])))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opCast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(T :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)()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].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else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opCast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(T :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].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alias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static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(isSomeString!R1 &amp;&amp; isSomeString!R2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|| (isRandomAccessRange!R1 &amp;&amp; hasLength!R1 &amp;&amp; hasSlicing!R1 &amp;&amp; hasLength!R2))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balance =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find!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pred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(haystack, needle);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immutable pos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-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balance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Result!(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.. pos]),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[pos ..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]))(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.. pos],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                              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[pos ..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else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import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std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: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original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h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n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size_t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pos1, pos2;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&amp;&amp; 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binaryFun!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pred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++pos2;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else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n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h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pos2 = ++pos1;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  <a:r>
              <a:rPr lang="en-US" sz="400" b="0" dirty="0">
                <a:solidFill>
                  <a:srgbClr val="008000"/>
                </a:solidFill>
                <a:effectLst/>
                <a:latin typeface="Fira Code, Consolas,  Courier New"/>
              </a:rPr>
              <a:t> // incomplete match at the end of haystack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pos1 = pos2;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haystack = h;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Result!(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(original, pos1)),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(haystack))(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(original, pos1),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       haystack);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D5693C-4199-4967-ACBE-1272D7061CFB}"/>
              </a:ext>
            </a:extLst>
          </p:cNvPr>
          <p:cNvSpPr/>
          <p:nvPr/>
        </p:nvSpPr>
        <p:spPr>
          <a:xfrm>
            <a:off x="6127977" y="2405184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762D1B-13F5-4BEE-9D6F-5E56B8DC5676}"/>
              </a:ext>
            </a:extLst>
          </p:cNvPr>
          <p:cNvSpPr/>
          <p:nvPr/>
        </p:nvSpPr>
        <p:spPr>
          <a:xfrm>
            <a:off x="6945263" y="2405184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63372E-366A-4E6A-87F0-043C6D1A483C}"/>
              </a:ext>
            </a:extLst>
          </p:cNvPr>
          <p:cNvSpPr/>
          <p:nvPr/>
        </p:nvSpPr>
        <p:spPr>
          <a:xfrm>
            <a:off x="7765879" y="2405184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C5E21C-643D-4F64-A667-23DDF8662DF3}"/>
              </a:ext>
            </a:extLst>
          </p:cNvPr>
          <p:cNvSpPr/>
          <p:nvPr/>
        </p:nvSpPr>
        <p:spPr>
          <a:xfrm>
            <a:off x="5729282" y="3509541"/>
            <a:ext cx="820616" cy="8206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A4B85E-5AB1-4CE8-AC33-39D38556F5D6}"/>
              </a:ext>
            </a:extLst>
          </p:cNvPr>
          <p:cNvSpPr/>
          <p:nvPr/>
        </p:nvSpPr>
        <p:spPr>
          <a:xfrm>
            <a:off x="6545991" y="3509541"/>
            <a:ext cx="820616" cy="8206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747CF4-C551-4C16-9C5C-5D81A057ADA9}"/>
              </a:ext>
            </a:extLst>
          </p:cNvPr>
          <p:cNvSpPr/>
          <p:nvPr/>
        </p:nvSpPr>
        <p:spPr>
          <a:xfrm>
            <a:off x="7355571" y="3509541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DE9A6F-9C53-49E7-87C7-7D72F5D2EBAD}"/>
              </a:ext>
            </a:extLst>
          </p:cNvPr>
          <p:cNvSpPr/>
          <p:nvPr/>
        </p:nvSpPr>
        <p:spPr>
          <a:xfrm>
            <a:off x="8176187" y="3509541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589812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2E0B3-C14F-4B43-A170-1E15B4276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8A647-FD60-460B-9F58-653AE4E48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923866" cy="3880773"/>
          </a:xfrm>
        </p:spPr>
        <p:txBody>
          <a:bodyPr>
            <a:norm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findSplitAfter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5BA6D-9248-44A7-B9B6-E7851883F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321867-4CE1-467B-AF4C-F040738AE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04BF6D-C785-4A7A-BE72-2B77B1907E6F}"/>
              </a:ext>
            </a:extLst>
          </p:cNvPr>
          <p:cNvSpPr txBox="1"/>
          <p:nvPr/>
        </p:nvSpPr>
        <p:spPr>
          <a:xfrm>
            <a:off x="1071394" y="1707227"/>
            <a:ext cx="243848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findSplitAfter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alias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400" b="0" dirty="0">
                <a:solidFill>
                  <a:srgbClr val="A31515"/>
                </a:solidFill>
                <a:effectLst/>
                <a:latin typeface="Fira Code, Consolas,  Courier New"/>
              </a:rPr>
              <a:t>"a == b"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isForwardRange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!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&amp;&amp;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isForwardRange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!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R2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static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Result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(S1,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S2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 if (isForwardRange!S1 &amp;&amp;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   isForwardRange!S2)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795E26"/>
                </a:solidFill>
                <a:effectLst/>
                <a:latin typeface="Fira Code, Consolas,  Courier New"/>
              </a:rPr>
              <a:t>this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S1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pre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S2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post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)(pre, post);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opAssign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rhs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Tuple!(S1, S2)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static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hasConstEmptyMember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!(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])))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opCast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(T :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)()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].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else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opCast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(T :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].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alias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endParaRPr lang="en-US" sz="400" dirty="0">
              <a:solidFill>
                <a:srgbClr val="000000"/>
              </a:solidFill>
              <a:latin typeface="Fira Code, Consolas,  Courier New"/>
            </a:endParaRPr>
          </a:p>
          <a:p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endParaRPr lang="en-US" sz="400" dirty="0">
              <a:solidFill>
                <a:srgbClr val="000000"/>
              </a:solidFill>
              <a:latin typeface="Fira Code, Consolas,  Courier New"/>
            </a:endParaRPr>
          </a:p>
          <a:p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endParaRPr lang="en-US" sz="400" dirty="0">
              <a:solidFill>
                <a:srgbClr val="000000"/>
              </a:solidFill>
              <a:latin typeface="Fira Code, Consolas,  Courier New"/>
            </a:endParaRPr>
          </a:p>
          <a:p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endParaRPr lang="en-US" sz="400" dirty="0">
              <a:solidFill>
                <a:srgbClr val="000000"/>
              </a:solidFill>
              <a:latin typeface="Fira Code, Consolas,  Courier New"/>
            </a:endParaRPr>
          </a:p>
          <a:p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else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import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std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: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original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h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n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size_t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pos1, pos2;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8000"/>
                </a:solidFill>
                <a:effectLst/>
                <a:latin typeface="Fira Code, Consolas,  Courier New"/>
              </a:rPr>
              <a:t>                // Failed search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Result!(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(original, 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(original))(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(original, 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               original);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binaryFun!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pred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++pos2;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else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n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h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pos2 = ++pos1;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Result!(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(original, pos2)),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(h))(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(original, pos2),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h);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8A744D-8083-401C-B72E-2C7A232DA955}"/>
              </a:ext>
            </a:extLst>
          </p:cNvPr>
          <p:cNvSpPr/>
          <p:nvPr/>
        </p:nvSpPr>
        <p:spPr>
          <a:xfrm>
            <a:off x="5303454" y="2405184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4EA948-6858-4EB5-B675-54B613C5D0D6}"/>
              </a:ext>
            </a:extLst>
          </p:cNvPr>
          <p:cNvSpPr/>
          <p:nvPr/>
        </p:nvSpPr>
        <p:spPr>
          <a:xfrm>
            <a:off x="6120740" y="2405184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1F4158-EA7F-437B-AE6A-A15C6DD331E6}"/>
              </a:ext>
            </a:extLst>
          </p:cNvPr>
          <p:cNvSpPr/>
          <p:nvPr/>
        </p:nvSpPr>
        <p:spPr>
          <a:xfrm>
            <a:off x="6941356" y="2405184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4FAB70-A4AB-4C74-BD50-A8E0AB11374D}"/>
              </a:ext>
            </a:extLst>
          </p:cNvPr>
          <p:cNvSpPr/>
          <p:nvPr/>
        </p:nvSpPr>
        <p:spPr>
          <a:xfrm>
            <a:off x="7762549" y="2405184"/>
            <a:ext cx="820616" cy="8206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A5AFF2-A231-4248-8889-EEE452626677}"/>
              </a:ext>
            </a:extLst>
          </p:cNvPr>
          <p:cNvSpPr/>
          <p:nvPr/>
        </p:nvSpPr>
        <p:spPr>
          <a:xfrm>
            <a:off x="8579258" y="2405184"/>
            <a:ext cx="820616" cy="8206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4BA017-E56A-44DC-9076-38E32393B2D1}"/>
              </a:ext>
            </a:extLst>
          </p:cNvPr>
          <p:cNvSpPr/>
          <p:nvPr/>
        </p:nvSpPr>
        <p:spPr>
          <a:xfrm>
            <a:off x="6531048" y="3509765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81D085-1835-4ECA-8C64-925F9A58F78A}"/>
              </a:ext>
            </a:extLst>
          </p:cNvPr>
          <p:cNvSpPr/>
          <p:nvPr/>
        </p:nvSpPr>
        <p:spPr>
          <a:xfrm>
            <a:off x="7351664" y="3509765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5050D8-E67C-4168-8B13-2A20B5AD8E90}"/>
              </a:ext>
            </a:extLst>
          </p:cNvPr>
          <p:cNvSpPr/>
          <p:nvPr/>
        </p:nvSpPr>
        <p:spPr>
          <a:xfrm>
            <a:off x="1197429" y="3679371"/>
            <a:ext cx="3199915" cy="56605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71AFA8-538F-4DA8-BDB5-B2B0E41D431F}"/>
              </a:ext>
            </a:extLst>
          </p:cNvPr>
          <p:cNvSpPr txBox="1"/>
          <p:nvPr/>
        </p:nvSpPr>
        <p:spPr>
          <a:xfrm>
            <a:off x="1071394" y="3679371"/>
            <a:ext cx="31999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static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(isSomeString!R1 &amp;&amp; isSomeString!R2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|| (isRandomAccessRange!R1 &amp;&amp; hasLength!R1 &amp;&amp; hasSlicing!R1 &amp;&amp; hasLength!R2))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balance =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find!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pred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(haystack, needle);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immutable pos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balance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? 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: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-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balance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+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Result!(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.. pos]),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[pos ..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]))(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.. pos],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                              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[pos ..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68564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2E0B3-C14F-4B43-A170-1E15B4276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8A647-FD60-460B-9F58-653AE4E48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923866" cy="3880773"/>
          </a:xfrm>
        </p:spPr>
        <p:txBody>
          <a:bodyPr>
            <a:norm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findSplitAfter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5BA6D-9248-44A7-B9B6-E7851883F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321867-4CE1-467B-AF4C-F040738AE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04BF6D-C785-4A7A-BE72-2B77B1907E6F}"/>
              </a:ext>
            </a:extLst>
          </p:cNvPr>
          <p:cNvSpPr txBox="1"/>
          <p:nvPr/>
        </p:nvSpPr>
        <p:spPr>
          <a:xfrm>
            <a:off x="1071394" y="1707227"/>
            <a:ext cx="243848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findSplitAfter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alias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400" b="0" dirty="0">
                <a:solidFill>
                  <a:srgbClr val="A31515"/>
                </a:solidFill>
                <a:effectLst/>
                <a:latin typeface="Fira Code, Consolas,  Courier New"/>
              </a:rPr>
              <a:t>"a == b"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isForwardRange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!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&amp;&amp;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isForwardRange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!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R2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static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Result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(S1,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S2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 if (isForwardRange!S1 &amp;&amp;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   isForwardRange!S2)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795E26"/>
                </a:solidFill>
                <a:effectLst/>
                <a:latin typeface="Fira Code, Consolas,  Courier New"/>
              </a:rPr>
              <a:t>this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S1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pre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S2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post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)(pre, post);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opAssign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rhs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Tuple!(S1, S2)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static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hasConstEmptyMember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!(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])))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opCast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(T :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)()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].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else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opCast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(T :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].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alias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endParaRPr lang="en-US" sz="400" dirty="0">
              <a:solidFill>
                <a:srgbClr val="000000"/>
              </a:solidFill>
              <a:latin typeface="Fira Code, Consolas,  Courier New"/>
            </a:endParaRPr>
          </a:p>
          <a:p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endParaRPr lang="en-US" sz="400" dirty="0">
              <a:solidFill>
                <a:srgbClr val="000000"/>
              </a:solidFill>
              <a:latin typeface="Fira Code, Consolas,  Courier New"/>
            </a:endParaRPr>
          </a:p>
          <a:p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endParaRPr lang="en-US" sz="400" dirty="0">
              <a:solidFill>
                <a:srgbClr val="000000"/>
              </a:solidFill>
              <a:latin typeface="Fira Code, Consolas,  Courier New"/>
            </a:endParaRPr>
          </a:p>
          <a:p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endParaRPr lang="en-US" sz="400" dirty="0">
              <a:solidFill>
                <a:srgbClr val="000000"/>
              </a:solidFill>
              <a:latin typeface="Fira Code, Consolas,  Courier New"/>
            </a:endParaRPr>
          </a:p>
          <a:p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else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import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std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: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original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h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n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size_t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pos1, pos2;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8000"/>
                </a:solidFill>
                <a:effectLst/>
                <a:latin typeface="Fira Code, Consolas,  Courier New"/>
              </a:rPr>
              <a:t>                // Failed search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Result!(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(original, 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(original))(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(original, 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               original);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binaryFun!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pred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++pos2;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else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n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h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pos2 = ++pos1;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Result!(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(original, pos2)),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(h))(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(original, pos2),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h);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8A744D-8083-401C-B72E-2C7A232DA955}"/>
              </a:ext>
            </a:extLst>
          </p:cNvPr>
          <p:cNvSpPr/>
          <p:nvPr/>
        </p:nvSpPr>
        <p:spPr>
          <a:xfrm>
            <a:off x="5303454" y="2405184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4EA948-6858-4EB5-B675-54B613C5D0D6}"/>
              </a:ext>
            </a:extLst>
          </p:cNvPr>
          <p:cNvSpPr/>
          <p:nvPr/>
        </p:nvSpPr>
        <p:spPr>
          <a:xfrm>
            <a:off x="6120740" y="2405184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1F4158-EA7F-437B-AE6A-A15C6DD331E6}"/>
              </a:ext>
            </a:extLst>
          </p:cNvPr>
          <p:cNvSpPr/>
          <p:nvPr/>
        </p:nvSpPr>
        <p:spPr>
          <a:xfrm>
            <a:off x="6941356" y="2405184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4FAB70-A4AB-4C74-BD50-A8E0AB11374D}"/>
              </a:ext>
            </a:extLst>
          </p:cNvPr>
          <p:cNvSpPr/>
          <p:nvPr/>
        </p:nvSpPr>
        <p:spPr>
          <a:xfrm>
            <a:off x="7762549" y="2405184"/>
            <a:ext cx="820616" cy="8206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A5AFF2-A231-4248-8889-EEE452626677}"/>
              </a:ext>
            </a:extLst>
          </p:cNvPr>
          <p:cNvSpPr/>
          <p:nvPr/>
        </p:nvSpPr>
        <p:spPr>
          <a:xfrm>
            <a:off x="8579258" y="2405184"/>
            <a:ext cx="820616" cy="8206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4BA017-E56A-44DC-9076-38E32393B2D1}"/>
              </a:ext>
            </a:extLst>
          </p:cNvPr>
          <p:cNvSpPr/>
          <p:nvPr/>
        </p:nvSpPr>
        <p:spPr>
          <a:xfrm>
            <a:off x="6531048" y="3509765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81D085-1835-4ECA-8C64-925F9A58F78A}"/>
              </a:ext>
            </a:extLst>
          </p:cNvPr>
          <p:cNvSpPr/>
          <p:nvPr/>
        </p:nvSpPr>
        <p:spPr>
          <a:xfrm>
            <a:off x="7351664" y="3509765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5050D8-E67C-4168-8B13-2A20B5AD8E90}"/>
              </a:ext>
            </a:extLst>
          </p:cNvPr>
          <p:cNvSpPr/>
          <p:nvPr/>
        </p:nvSpPr>
        <p:spPr>
          <a:xfrm>
            <a:off x="1037064" y="3643086"/>
            <a:ext cx="7988403" cy="159778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71AFA8-538F-4DA8-BDB5-B2B0E41D431F}"/>
              </a:ext>
            </a:extLst>
          </p:cNvPr>
          <p:cNvSpPr txBox="1"/>
          <p:nvPr/>
        </p:nvSpPr>
        <p:spPr>
          <a:xfrm>
            <a:off x="1071394" y="3679371"/>
            <a:ext cx="7802136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0000FF"/>
                </a:solidFill>
                <a:effectLst/>
                <a:latin typeface="Fira Code, Consolas,  Courier New"/>
              </a:rPr>
              <a:t>static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 (isSomeString!R1 &amp;&amp; isSomeString!R2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|| (isRandomAccessRange!R1 &amp;&amp; hasLength!R1 &amp;&amp; hasSlicing!R1 &amp;&amp; hasLength!R2))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{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 balance = 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Fira Code, Consolas,  Courier New"/>
              </a:rPr>
              <a:t>find!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pred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(haystack, needle);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    immutable pos = 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balance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 ? </a:t>
            </a:r>
            <a:r>
              <a:rPr lang="en-US" sz="10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 : 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 - 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balance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 + 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 Result!(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10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 .. pos]),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[pos .. 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]))(</a:t>
            </a:r>
            <a:r>
              <a:rPr lang="en-US" sz="10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10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 .. pos],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                           </a:t>
            </a:r>
            <a:r>
              <a:rPr lang="en-US" sz="10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[pos .. 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]);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43213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2E0B3-C14F-4B43-A170-1E15B4276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8A647-FD60-460B-9F58-653AE4E48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923866" cy="3880773"/>
          </a:xfrm>
        </p:spPr>
        <p:txBody>
          <a:bodyPr>
            <a:norm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findSplitAfter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5BA6D-9248-44A7-B9B6-E7851883F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321867-4CE1-467B-AF4C-F040738AE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04BF6D-C785-4A7A-BE72-2B77B1907E6F}"/>
              </a:ext>
            </a:extLst>
          </p:cNvPr>
          <p:cNvSpPr txBox="1"/>
          <p:nvPr/>
        </p:nvSpPr>
        <p:spPr>
          <a:xfrm>
            <a:off x="1071394" y="1707227"/>
            <a:ext cx="243848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findSplitAfter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alias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400" b="0" dirty="0">
                <a:solidFill>
                  <a:srgbClr val="A31515"/>
                </a:solidFill>
                <a:effectLst/>
                <a:latin typeface="Fira Code, Consolas,  Courier New"/>
              </a:rPr>
              <a:t>"a == b"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isForwardRange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!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&amp;&amp;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isForwardRange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!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R2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static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Result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(S1,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S2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 if (isForwardRange!S1 &amp;&amp;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   isForwardRange!S2)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795E26"/>
                </a:solidFill>
                <a:effectLst/>
                <a:latin typeface="Fira Code, Consolas,  Courier New"/>
              </a:rPr>
              <a:t>this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S1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pre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S2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post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)(pre, post);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opAssign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rhs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Tuple!(S1, S2)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static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hasConstEmptyMember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!(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])))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opCast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(T :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)()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].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else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opCast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(T :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].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alias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endParaRPr lang="en-US" sz="400" dirty="0">
              <a:solidFill>
                <a:srgbClr val="000000"/>
              </a:solidFill>
              <a:latin typeface="Fira Code, Consolas,  Courier New"/>
            </a:endParaRPr>
          </a:p>
          <a:p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endParaRPr lang="en-US" sz="400" dirty="0">
              <a:solidFill>
                <a:srgbClr val="000000"/>
              </a:solidFill>
              <a:latin typeface="Fira Code, Consolas,  Courier New"/>
            </a:endParaRPr>
          </a:p>
          <a:p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endParaRPr lang="en-US" sz="400" dirty="0">
              <a:solidFill>
                <a:srgbClr val="000000"/>
              </a:solidFill>
              <a:latin typeface="Fira Code, Consolas,  Courier New"/>
            </a:endParaRPr>
          </a:p>
          <a:p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endParaRPr lang="en-US" sz="400" dirty="0">
              <a:solidFill>
                <a:srgbClr val="000000"/>
              </a:solidFill>
              <a:latin typeface="Fira Code, Consolas,  Courier New"/>
            </a:endParaRPr>
          </a:p>
          <a:p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else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import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std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: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original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h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n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size_t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pos1, pos2;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8000"/>
                </a:solidFill>
                <a:effectLst/>
                <a:latin typeface="Fira Code, Consolas,  Courier New"/>
              </a:rPr>
              <a:t>                // Failed search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Result!(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(original, 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(original))(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(original, 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               original);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binaryFun!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pred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++pos2;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else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n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h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pos2 = ++pos1;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Result!(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(original, pos2)),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(h))(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(original, pos2),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h);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8A744D-8083-401C-B72E-2C7A232DA955}"/>
              </a:ext>
            </a:extLst>
          </p:cNvPr>
          <p:cNvSpPr/>
          <p:nvPr/>
        </p:nvSpPr>
        <p:spPr>
          <a:xfrm>
            <a:off x="5303454" y="2405184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4EA948-6858-4EB5-B675-54B613C5D0D6}"/>
              </a:ext>
            </a:extLst>
          </p:cNvPr>
          <p:cNvSpPr/>
          <p:nvPr/>
        </p:nvSpPr>
        <p:spPr>
          <a:xfrm>
            <a:off x="6120740" y="2405184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1F4158-EA7F-437B-AE6A-A15C6DD331E6}"/>
              </a:ext>
            </a:extLst>
          </p:cNvPr>
          <p:cNvSpPr/>
          <p:nvPr/>
        </p:nvSpPr>
        <p:spPr>
          <a:xfrm>
            <a:off x="6941356" y="2405184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4FAB70-A4AB-4C74-BD50-A8E0AB11374D}"/>
              </a:ext>
            </a:extLst>
          </p:cNvPr>
          <p:cNvSpPr/>
          <p:nvPr/>
        </p:nvSpPr>
        <p:spPr>
          <a:xfrm>
            <a:off x="7762549" y="2405184"/>
            <a:ext cx="820616" cy="8206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A5AFF2-A231-4248-8889-EEE452626677}"/>
              </a:ext>
            </a:extLst>
          </p:cNvPr>
          <p:cNvSpPr/>
          <p:nvPr/>
        </p:nvSpPr>
        <p:spPr>
          <a:xfrm>
            <a:off x="8579258" y="2405184"/>
            <a:ext cx="820616" cy="8206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4BA017-E56A-44DC-9076-38E32393B2D1}"/>
              </a:ext>
            </a:extLst>
          </p:cNvPr>
          <p:cNvSpPr/>
          <p:nvPr/>
        </p:nvSpPr>
        <p:spPr>
          <a:xfrm>
            <a:off x="6531048" y="3509765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81D085-1835-4ECA-8C64-925F9A58F78A}"/>
              </a:ext>
            </a:extLst>
          </p:cNvPr>
          <p:cNvSpPr/>
          <p:nvPr/>
        </p:nvSpPr>
        <p:spPr>
          <a:xfrm>
            <a:off x="7351664" y="3509765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5050D8-E67C-4168-8B13-2A20B5AD8E90}"/>
              </a:ext>
            </a:extLst>
          </p:cNvPr>
          <p:cNvSpPr/>
          <p:nvPr/>
        </p:nvSpPr>
        <p:spPr>
          <a:xfrm>
            <a:off x="1037064" y="3643086"/>
            <a:ext cx="7988403" cy="159778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71AFA8-538F-4DA8-BDB5-B2B0E41D431F}"/>
              </a:ext>
            </a:extLst>
          </p:cNvPr>
          <p:cNvSpPr txBox="1"/>
          <p:nvPr/>
        </p:nvSpPr>
        <p:spPr>
          <a:xfrm>
            <a:off x="1071394" y="3679371"/>
            <a:ext cx="7802136" cy="12772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0" dirty="0">
                <a:solidFill>
                  <a:srgbClr val="0000FF"/>
                </a:solidFill>
                <a:effectLst/>
                <a:latin typeface="Fira Code, Consolas,  Courier New"/>
              </a:rPr>
              <a:t>static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(isSomeString!R1 &amp;&amp; isSomeString!R2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|| (isRandomAccessRange!R1 &amp;&amp; hasLength!R1 &amp;&amp; hasSlicing!R1 &amp;&amp; hasLength!R2))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balance =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, Consolas,  Courier New"/>
              </a:rPr>
              <a:t>find!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pred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(haystack, needle);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immutable pos = 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balance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? </a:t>
            </a:r>
            <a:r>
              <a:rPr lang="en-US" sz="11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: 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- 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balance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+ 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Result!(</a:t>
            </a:r>
            <a:r>
              <a:rPr lang="en-US" sz="11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)(</a:t>
            </a:r>
            <a:r>
              <a:rPr lang="en-US" sz="11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11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.. pos], </a:t>
            </a:r>
            <a:r>
              <a:rPr lang="en-US" sz="11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[pos .. 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]);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5DD697-A3F9-4D09-90E5-23D54C2A1A00}"/>
              </a:ext>
            </a:extLst>
          </p:cNvPr>
          <p:cNvSpPr txBox="1"/>
          <p:nvPr/>
        </p:nvSpPr>
        <p:spPr>
          <a:xfrm>
            <a:off x="1333471" y="5591960"/>
            <a:ext cx="4504759" cy="33855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subrange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(first,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mid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());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11A83-01A4-4C4E-AFF3-BE1771F20965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3585851" y="4770130"/>
            <a:ext cx="714161" cy="8218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2DC4246-3D19-469C-9374-59CFB0D84116}"/>
              </a:ext>
            </a:extLst>
          </p:cNvPr>
          <p:cNvSpPr txBox="1"/>
          <p:nvPr/>
        </p:nvSpPr>
        <p:spPr>
          <a:xfrm>
            <a:off x="6096000" y="5571192"/>
            <a:ext cx="4504759" cy="33855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subrange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mid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(), last);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095EF41-AD75-4645-A297-FFAAA180F67F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6389649" y="4825104"/>
            <a:ext cx="1958731" cy="7460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840DCAF-4AD6-4010-8311-16A1D8507270}"/>
              </a:ext>
            </a:extLst>
          </p:cNvPr>
          <p:cNvCxnSpPr/>
          <p:nvPr/>
        </p:nvCxnSpPr>
        <p:spPr>
          <a:xfrm>
            <a:off x="3679902" y="4770130"/>
            <a:ext cx="150541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1E9A3BA-6D35-4689-9F54-5B00B93F1CBE}"/>
              </a:ext>
            </a:extLst>
          </p:cNvPr>
          <p:cNvCxnSpPr>
            <a:cxnSpLocks/>
          </p:cNvCxnSpPr>
          <p:nvPr/>
        </p:nvCxnSpPr>
        <p:spPr>
          <a:xfrm>
            <a:off x="5368032" y="4771599"/>
            <a:ext cx="2683148" cy="535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892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1B80F-11C6-4F02-B780-A62DEA20F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3F252F-B7DC-4D36-887E-068B71D9F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2193262"/>
            <a:ext cx="6667500" cy="384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5ED214-EF18-485B-A215-1DD378B62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425" y="3264876"/>
            <a:ext cx="291991" cy="3282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B4E4C4-BFAF-41D4-B3A1-F7DB77E8E1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965" y="3845615"/>
            <a:ext cx="291992" cy="22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601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251DDD5-90AF-4D2F-9D3F-21DBB79E3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Rust Iterator Model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C2D2547-B078-4C20-A80C-BC0D453876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you thought about just rewriting everything in Rust?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949C5B-2835-46BB-B43C-DAC84A1AD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D5117F-77B9-4B52-8759-F5A45CDB1D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4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74EF8F-BE0B-475D-B8E7-C3F57F949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Rust Iterator Model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1CED13-32CB-480F-9631-36C44B0DF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FBCCFE-5FDE-4237-9EC0-EBCCB89457AB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B582B3-2A4B-43AB-9555-1EBF76F452E8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311284-7958-428A-9CF1-E18F0217C26F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E11B4D-3A45-49E2-946E-4F0C165143CF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CC1D2-891B-46A0-8DC9-906D6F0A19C6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F81E76-3160-4536-A48B-70473BDD63CC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116416-EB24-4E9C-920D-EAC042BA2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A0D5B6-A1F7-48A4-ABDE-8D9CE1818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7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74EF8F-BE0B-475D-B8E7-C3F57F949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Rust Iterator Model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1CED13-32CB-480F-9631-36C44B0DF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FBCCFE-5FDE-4237-9EC0-EBCCB89457AB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B582B3-2A4B-43AB-9555-1EBF76F452E8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311284-7958-428A-9CF1-E18F0217C26F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E11B4D-3A45-49E2-946E-4F0C165143CF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CC1D2-891B-46A0-8DC9-906D6F0A19C6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F81E76-3160-4536-A48B-70473BDD63CC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B05DD3-22D1-4369-8C3C-ED85FB5EF9FF}"/>
              </a:ext>
            </a:extLst>
          </p:cNvPr>
          <p:cNvSpPr/>
          <p:nvPr/>
        </p:nvSpPr>
        <p:spPr>
          <a:xfrm>
            <a:off x="2338754" y="5050931"/>
            <a:ext cx="820616" cy="82061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C387ED-14CC-4F71-964D-636E7999E5B4}"/>
              </a:ext>
            </a:extLst>
          </p:cNvPr>
          <p:cNvCxnSpPr>
            <a:stCxn id="7" idx="2"/>
          </p:cNvCxnSpPr>
          <p:nvPr/>
        </p:nvCxnSpPr>
        <p:spPr>
          <a:xfrm>
            <a:off x="2338754" y="4314093"/>
            <a:ext cx="410308" cy="7039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9641DAA-1C29-4A94-A4E0-C4B70DC92C83}"/>
              </a:ext>
            </a:extLst>
          </p:cNvPr>
          <p:cNvSpPr txBox="1"/>
          <p:nvPr/>
        </p:nvSpPr>
        <p:spPr>
          <a:xfrm>
            <a:off x="1518138" y="4485230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next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A6585B-9C39-46C8-9364-2CB2259A3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F62A43-87E4-4D5B-B4F6-BCD0A3ED52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74EF8F-BE0B-475D-B8E7-C3F57F949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Rust Iterator Model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1CED13-32CB-480F-9631-36C44B0DF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FBCCFE-5FDE-4237-9EC0-EBCCB89457AB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B582B3-2A4B-43AB-9555-1EBF76F452E8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311284-7958-428A-9CF1-E18F0217C26F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E11B4D-3A45-49E2-946E-4F0C165143CF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CC1D2-891B-46A0-8DC9-906D6F0A19C6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F81E76-3160-4536-A48B-70473BDD63CC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B05DD3-22D1-4369-8C3C-ED85FB5EF9FF}"/>
              </a:ext>
            </a:extLst>
          </p:cNvPr>
          <p:cNvSpPr/>
          <p:nvPr/>
        </p:nvSpPr>
        <p:spPr>
          <a:xfrm>
            <a:off x="3139376" y="5050931"/>
            <a:ext cx="820616" cy="82061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C387ED-14CC-4F71-964D-636E7999E5B4}"/>
              </a:ext>
            </a:extLst>
          </p:cNvPr>
          <p:cNvCxnSpPr>
            <a:cxnSpLocks/>
          </p:cNvCxnSpPr>
          <p:nvPr/>
        </p:nvCxnSpPr>
        <p:spPr>
          <a:xfrm>
            <a:off x="3139376" y="4314093"/>
            <a:ext cx="410308" cy="7039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9641DAA-1C29-4A94-A4E0-C4B70DC92C83}"/>
              </a:ext>
            </a:extLst>
          </p:cNvPr>
          <p:cNvSpPr txBox="1"/>
          <p:nvPr/>
        </p:nvSpPr>
        <p:spPr>
          <a:xfrm>
            <a:off x="2318760" y="4485230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next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E96C7FD-3BF3-40C2-A2D2-15E79796C8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03C536-F235-4210-968C-5D9DD3608A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2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74EF8F-BE0B-475D-B8E7-C3F57F949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Rust Iterator Model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1CED13-32CB-480F-9631-36C44B0DF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FBCCFE-5FDE-4237-9EC0-EBCCB89457AB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B582B3-2A4B-43AB-9555-1EBF76F452E8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311284-7958-428A-9CF1-E18F0217C26F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E11B4D-3A45-49E2-946E-4F0C165143CF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CC1D2-891B-46A0-8DC9-906D6F0A19C6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F81E76-3160-4536-A48B-70473BDD63CC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B05DD3-22D1-4369-8C3C-ED85FB5EF9FF}"/>
              </a:ext>
            </a:extLst>
          </p:cNvPr>
          <p:cNvSpPr/>
          <p:nvPr/>
        </p:nvSpPr>
        <p:spPr>
          <a:xfrm>
            <a:off x="5571813" y="4997505"/>
            <a:ext cx="820616" cy="82061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C387ED-14CC-4F71-964D-636E7999E5B4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5982121" y="4314093"/>
            <a:ext cx="422062" cy="6834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9641DAA-1C29-4A94-A4E0-C4B70DC92C83}"/>
              </a:ext>
            </a:extLst>
          </p:cNvPr>
          <p:cNvSpPr txBox="1"/>
          <p:nvPr/>
        </p:nvSpPr>
        <p:spPr>
          <a:xfrm>
            <a:off x="6456022" y="4544282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next_back</a:t>
            </a:r>
            <a:endParaRPr lang="en-US" sz="2400" dirty="0">
              <a:solidFill>
                <a:schemeClr val="accent1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D3A66B-7789-4B16-8436-5BEEEBF74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6BC229-392D-46B2-B257-85C5DC280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8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3_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3.xml><?xml version="1.0" encoding="utf-8"?>
<a:theme xmlns:a="http://schemas.openxmlformats.org/drawingml/2006/main" name="5_Face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4.xml><?xml version="1.0" encoding="utf-8"?>
<a:theme xmlns:a="http://schemas.openxmlformats.org/drawingml/2006/main" name="1_Facet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5.xml><?xml version="1.0" encoding="utf-8"?>
<a:theme xmlns:a="http://schemas.openxmlformats.org/drawingml/2006/main" name="2_Face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6.xml><?xml version="1.0" encoding="utf-8"?>
<a:theme xmlns:a="http://schemas.openxmlformats.org/drawingml/2006/main" name="4_Facet">
  <a:themeElements>
    <a:clrScheme name="Custom 3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FFCC"/>
      </a:accent1>
      <a:accent2>
        <a:srgbClr val="6CDBEF"/>
      </a:accent2>
      <a:accent3>
        <a:srgbClr val="9ACAE1"/>
      </a:accent3>
      <a:accent4>
        <a:srgbClr val="41B6C4"/>
      </a:accent4>
      <a:accent5>
        <a:srgbClr val="2C7FB8"/>
      </a:accent5>
      <a:accent6>
        <a:srgbClr val="253494"/>
      </a:accent6>
      <a:hlink>
        <a:srgbClr val="2998E3"/>
      </a:hlink>
      <a:folHlink>
        <a:srgbClr val="7F723D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5344</TotalTime>
  <Words>30998</Words>
  <Application>Microsoft Office PowerPoint</Application>
  <PresentationFormat>Widescreen</PresentationFormat>
  <Paragraphs>3224</Paragraphs>
  <Slides>189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189</vt:i4>
      </vt:variant>
    </vt:vector>
  </HeadingPairs>
  <TitlesOfParts>
    <vt:vector size="202" baseType="lpstr">
      <vt:lpstr>Arial</vt:lpstr>
      <vt:lpstr>Calibri</vt:lpstr>
      <vt:lpstr>Fira Code</vt:lpstr>
      <vt:lpstr>Fira Code, Consolas,  Courier New</vt:lpstr>
      <vt:lpstr>The Hand Extrablack</vt:lpstr>
      <vt:lpstr>Trebuchet MS</vt:lpstr>
      <vt:lpstr>Wingdings 3</vt:lpstr>
      <vt:lpstr>Facet</vt:lpstr>
      <vt:lpstr>3_Facet</vt:lpstr>
      <vt:lpstr>5_Facet</vt:lpstr>
      <vt:lpstr>1_Facet</vt:lpstr>
      <vt:lpstr>2_Facet</vt:lpstr>
      <vt:lpstr>4_Facet</vt:lpstr>
      <vt:lpstr>PowerPoint Presentation</vt:lpstr>
      <vt:lpstr>Iterators and Ranges</vt:lpstr>
      <vt:lpstr>About Me</vt:lpstr>
      <vt:lpstr>About Me</vt:lpstr>
      <vt:lpstr>About Me</vt:lpstr>
      <vt:lpstr>We have some sequence…</vt:lpstr>
      <vt:lpstr>We have some sequence…</vt:lpstr>
      <vt:lpstr>We have some sequence…</vt:lpstr>
      <vt:lpstr>We have some sequence…</vt:lpstr>
      <vt:lpstr>We have some sequence…</vt:lpstr>
      <vt:lpstr>We have some sequence…</vt:lpstr>
      <vt:lpstr>We have some sequence…</vt:lpstr>
      <vt:lpstr>Need some uniform access pattern</vt:lpstr>
      <vt:lpstr>Basis Operations</vt:lpstr>
      <vt:lpstr>Basis Operations</vt:lpstr>
      <vt:lpstr>The C++ Iterator Pair Model</vt:lpstr>
      <vt:lpstr>The C++ Iterator Pair Model</vt:lpstr>
      <vt:lpstr>The C++ Iterator Pair Model</vt:lpstr>
      <vt:lpstr>The C++ Iterator Pair Model</vt:lpstr>
      <vt:lpstr>The C++ Iterator Pair Model</vt:lpstr>
      <vt:lpstr>The C++ Iterator Pair Model</vt:lpstr>
      <vt:lpstr>The C++ Iterator Pair Model</vt:lpstr>
      <vt:lpstr>The C++ Iterator Pair Model</vt:lpstr>
      <vt:lpstr>Basic C++ Range Structure</vt:lpstr>
      <vt:lpstr>Basic C++ Range Structure</vt:lpstr>
      <vt:lpstr>Basic C++ Range Structure</vt:lpstr>
      <vt:lpstr>Adapting Ranges in C++</vt:lpstr>
      <vt:lpstr>Implementing transform in C++</vt:lpstr>
      <vt:lpstr>Implementing map in C++ (transform)</vt:lpstr>
      <vt:lpstr>Implementing map in C++ (transform)</vt:lpstr>
      <vt:lpstr>Implementing map in C++ (transform)</vt:lpstr>
      <vt:lpstr>Implementing map in C++ (transform)</vt:lpstr>
      <vt:lpstr>Implementing map in C++ (transform)</vt:lpstr>
      <vt:lpstr>Implementing map in C++ (transform)</vt:lpstr>
      <vt:lpstr>Implementing map in C++ (transform)</vt:lpstr>
      <vt:lpstr>Implementing map in C++ (transform)</vt:lpstr>
      <vt:lpstr>Implementing map in C++ (transform)</vt:lpstr>
      <vt:lpstr>Implementing map in C++ (transform)</vt:lpstr>
      <vt:lpstr>Implementing map in C++ (transform)</vt:lpstr>
      <vt:lpstr>Implementing filter in C++</vt:lpstr>
      <vt:lpstr>Implementing filter in C++</vt:lpstr>
      <vt:lpstr>Implementing filter in C++</vt:lpstr>
      <vt:lpstr>Implementing filter in C++</vt:lpstr>
      <vt:lpstr>Implementing filter in C++</vt:lpstr>
      <vt:lpstr>Implementing filter in C++</vt:lpstr>
      <vt:lpstr>Implementing filter in C++</vt:lpstr>
      <vt:lpstr>Implementing filter in C++</vt:lpstr>
      <vt:lpstr>Implementing filter in C++</vt:lpstr>
      <vt:lpstr>The D Ranges Model</vt:lpstr>
      <vt:lpstr>The D Ranges Model</vt:lpstr>
      <vt:lpstr>The D Ranges Model</vt:lpstr>
      <vt:lpstr>The D Ranges Model</vt:lpstr>
      <vt:lpstr>The D Ranges Model</vt:lpstr>
      <vt:lpstr>The D Ranges Model</vt:lpstr>
      <vt:lpstr>The D Ranges Model</vt:lpstr>
      <vt:lpstr>Basic D Range Structure</vt:lpstr>
      <vt:lpstr>Basic D Range Structure</vt:lpstr>
      <vt:lpstr>Basic D Range Structure</vt:lpstr>
      <vt:lpstr>Adapting Ranges in D</vt:lpstr>
      <vt:lpstr>Implementing map in D</vt:lpstr>
      <vt:lpstr>Implementing map in D</vt:lpstr>
      <vt:lpstr>Implementing map in D</vt:lpstr>
      <vt:lpstr>Implementing filter in D</vt:lpstr>
      <vt:lpstr>Implementing filter in D</vt:lpstr>
      <vt:lpstr>Implementing filter in D</vt:lpstr>
      <vt:lpstr>Implementing filter in D</vt:lpstr>
      <vt:lpstr>Implementing filter in D</vt:lpstr>
      <vt:lpstr>The C# IEnumerator Model</vt:lpstr>
      <vt:lpstr>Reading Languages</vt:lpstr>
      <vt:lpstr>Reading Languages</vt:lpstr>
      <vt:lpstr>Reading Languages</vt:lpstr>
      <vt:lpstr>Reading Languages</vt:lpstr>
      <vt:lpstr>C++ Iterators vs D Ranges</vt:lpstr>
      <vt:lpstr>C++ Iterators vs D Ranges: find_if</vt:lpstr>
      <vt:lpstr>C++ Iterators vs D Ranges: until</vt:lpstr>
      <vt:lpstr>C++ Iterators vs D Ranges: until</vt:lpstr>
      <vt:lpstr>C++ Iterators vs D Ranges: until</vt:lpstr>
      <vt:lpstr>Implementing take in D</vt:lpstr>
      <vt:lpstr>Implementing until with take in D</vt:lpstr>
      <vt:lpstr>Implementing until with take_exactly</vt:lpstr>
      <vt:lpstr>Implementing until with take_exactly</vt:lpstr>
      <vt:lpstr>C++ Iterators vs D Ranges: until</vt:lpstr>
      <vt:lpstr>C++ Iterators vs D Ranges: splitting</vt:lpstr>
      <vt:lpstr>C++ Iterators vs D Ranges: splitting</vt:lpstr>
      <vt:lpstr>C++ Iterators vs D Ranges: splitting</vt:lpstr>
      <vt:lpstr>C++ Iterators vs D Ranges: splitting</vt:lpstr>
      <vt:lpstr>C++ Iterators vs D Ranges: splitting</vt:lpstr>
      <vt:lpstr>C++ Iterators vs D Ranges: splitting</vt:lpstr>
      <vt:lpstr>C++ Iterators vs D Ranges</vt:lpstr>
      <vt:lpstr>C++ Iterators vs D Ranges</vt:lpstr>
      <vt:lpstr>C++ Iterators vs D Ranges</vt:lpstr>
      <vt:lpstr>C++ Iterators vs D Ranges</vt:lpstr>
      <vt:lpstr>C++ Iterators vs D Ranges</vt:lpstr>
      <vt:lpstr>C++ Iterators vs D Ranges</vt:lpstr>
      <vt:lpstr>The Rust Iterator Model</vt:lpstr>
      <vt:lpstr>The Rust Iterator Model</vt:lpstr>
      <vt:lpstr>The Rust Iterator Model</vt:lpstr>
      <vt:lpstr>The Rust Iterator Model</vt:lpstr>
      <vt:lpstr>The Rust Iterator Model</vt:lpstr>
      <vt:lpstr>The Rust Iterator Model</vt:lpstr>
      <vt:lpstr>Basic Rust Iterator Structure</vt:lpstr>
      <vt:lpstr>Basic Rust Iterator Structure</vt:lpstr>
      <vt:lpstr>Basic Rust Iterator Structure</vt:lpstr>
      <vt:lpstr>Basic Rust Iterator Structure</vt:lpstr>
      <vt:lpstr>Adapting Iterators in Rust</vt:lpstr>
      <vt:lpstr>Implementing map in Rust</vt:lpstr>
      <vt:lpstr>Implementing map in Rust</vt:lpstr>
      <vt:lpstr>Implementing filter in Rust</vt:lpstr>
      <vt:lpstr>The Rust Iterator Model</vt:lpstr>
      <vt:lpstr>The Rust/Python Iterator Model</vt:lpstr>
      <vt:lpstr>The Rust/Python/Java/… Iterator Model</vt:lpstr>
      <vt:lpstr>Implementing filter in Python</vt:lpstr>
      <vt:lpstr>Implementing filter in Java</vt:lpstr>
      <vt:lpstr>Implementing filter in Java</vt:lpstr>
      <vt:lpstr>Implementing filter in Java</vt:lpstr>
      <vt:lpstr>Implementing filter in Java</vt:lpstr>
      <vt:lpstr>Implementing filter in Java</vt:lpstr>
      <vt:lpstr>Implementing peek in Rust</vt:lpstr>
      <vt:lpstr>Iterator Languages</vt:lpstr>
      <vt:lpstr>Iterator Languages</vt:lpstr>
      <vt:lpstr>Iterator Languages</vt:lpstr>
      <vt:lpstr>Iterator Languages</vt:lpstr>
      <vt:lpstr>Iterator Languages</vt:lpstr>
      <vt:lpstr>Iterator Languages</vt:lpstr>
      <vt:lpstr>Iterator Languages</vt:lpstr>
      <vt:lpstr>Iterator Languages: find_if</vt:lpstr>
      <vt:lpstr>Iterator Languages: find_if</vt:lpstr>
      <vt:lpstr>Iterator Languages: find_if</vt:lpstr>
      <vt:lpstr>Iterator Languages: find_if</vt:lpstr>
      <vt:lpstr>Iterator Languages: find_if</vt:lpstr>
      <vt:lpstr>Iterator Languages: find_if</vt:lpstr>
      <vt:lpstr>Iterator Languages: find_if</vt:lpstr>
      <vt:lpstr>Iterator Languages: find_if</vt:lpstr>
      <vt:lpstr>Iterator Languages: position</vt:lpstr>
      <vt:lpstr>Iterator Languages: functional gaps</vt:lpstr>
      <vt:lpstr>Iterator Languages: group_by</vt:lpstr>
      <vt:lpstr>Iterator Languages: group_by</vt:lpstr>
      <vt:lpstr>Iterator Languages: group_by</vt:lpstr>
      <vt:lpstr>Iterator Languages: group_by</vt:lpstr>
      <vt:lpstr>Iterator Languages: group_by</vt:lpstr>
      <vt:lpstr>Iterator Languages: group_by</vt:lpstr>
      <vt:lpstr>Iterator Languages: group_by</vt:lpstr>
      <vt:lpstr>Iterator Languages: group_by</vt:lpstr>
      <vt:lpstr>Iterator Languages: group_by</vt:lpstr>
      <vt:lpstr>Iterator Languages: group_by</vt:lpstr>
      <vt:lpstr>Iterator Languages: getlines</vt:lpstr>
      <vt:lpstr>Iterator Languages: group_by</vt:lpstr>
      <vt:lpstr>Iterator Languages: group_by</vt:lpstr>
      <vt:lpstr>Iterator Languages: group_by</vt:lpstr>
      <vt:lpstr>Iterator languages: functional gaps</vt:lpstr>
      <vt:lpstr>PowerPoint Presentation</vt:lpstr>
      <vt:lpstr>Bonus Traversal Model</vt:lpstr>
      <vt:lpstr>Basis Operations</vt:lpstr>
      <vt:lpstr>External Iteration Basis Operations</vt:lpstr>
      <vt:lpstr>Basic External Iteration Structure</vt:lpstr>
      <vt:lpstr>Basic External Iteration Structure</vt:lpstr>
      <vt:lpstr>Basic Internal Iteration Structure</vt:lpstr>
      <vt:lpstr>Basic Internal Iteration Structure</vt:lpstr>
      <vt:lpstr>Stream from C++ Iterator Pair</vt:lpstr>
      <vt:lpstr>Stream from Rust Iterator</vt:lpstr>
      <vt:lpstr>Implementing map with Streams</vt:lpstr>
      <vt:lpstr>Implementing map with Streams</vt:lpstr>
      <vt:lpstr>Implementing filter with Streams</vt:lpstr>
      <vt:lpstr>Why Streams?</vt:lpstr>
      <vt:lpstr>Implementing chain in C++</vt:lpstr>
      <vt:lpstr>Implementing chain in C++</vt:lpstr>
      <vt:lpstr>Implementing chain in C++</vt:lpstr>
      <vt:lpstr>Implementing chain in C++</vt:lpstr>
      <vt:lpstr>Implementing chain in C++</vt:lpstr>
      <vt:lpstr>Implementing chain in C++</vt:lpstr>
      <vt:lpstr>Implementing chain in C++</vt:lpstr>
      <vt:lpstr>Implementing chain in Rust</vt:lpstr>
      <vt:lpstr>Implementing chain in Rust</vt:lpstr>
      <vt:lpstr>Implementing chain in Rust</vt:lpstr>
      <vt:lpstr>Implementing chain in Rust</vt:lpstr>
      <vt:lpstr>Implementing chain in Rust</vt:lpstr>
      <vt:lpstr>Implementing chain in Rust</vt:lpstr>
      <vt:lpstr>Implementing chain with Streams</vt:lpstr>
      <vt:lpstr>Implementing chain with Streams</vt:lpstr>
      <vt:lpstr>Implementing chain with Streams</vt:lpstr>
      <vt:lpstr>Implementing chain with Streams</vt:lpstr>
      <vt:lpstr>Implementing chain with Streams</vt:lpstr>
      <vt:lpstr>Implementing chain with Streams</vt:lpstr>
      <vt:lpstr>Implementing chain with Streams</vt:lpstr>
      <vt:lpstr>Implementing chain with Streams</vt:lpstr>
      <vt:lpstr>Implementing chain with Streams</vt:lpstr>
      <vt:lpstr>Implementing chain with Streams</vt:lpstr>
      <vt:lpstr>Internal vs External Iteration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Barry Revzin</dc:creator>
  <cp:lastModifiedBy>Barry Revzin</cp:lastModifiedBy>
  <cp:revision>177</cp:revision>
  <dcterms:created xsi:type="dcterms:W3CDTF">2021-04-18T16:14:33Z</dcterms:created>
  <dcterms:modified xsi:type="dcterms:W3CDTF">2021-06-07T03:45:16Z</dcterms:modified>
</cp:coreProperties>
</file>